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4"/>
  </p:sldMasterIdLst>
  <p:notesMasterIdLst>
    <p:notesMasterId r:id="rId9"/>
  </p:notesMasterIdLst>
  <p:handoutMasterIdLst>
    <p:handoutMasterId r:id="rId10"/>
  </p:handoutMasterIdLst>
  <p:sldIdLst>
    <p:sldId id="365" r:id="rId5"/>
    <p:sldId id="310" r:id="rId6"/>
    <p:sldId id="344" r:id="rId7"/>
    <p:sldId id="34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inition of Trauma" id="{7EBBE8C6-794D-4387-A242-1098FCE07AC9}">
          <p14:sldIdLst>
            <p14:sldId id="365"/>
            <p14:sldId id="310"/>
            <p14:sldId id="344"/>
            <p14:sldId id="3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ers, Bailey" initials="AB" lastIdx="25" clrIdx="0">
    <p:extLst>
      <p:ext uri="{19B8F6BF-5375-455C-9EA6-DF929625EA0E}">
        <p15:presenceInfo xmlns:p15="http://schemas.microsoft.com/office/powerpoint/2012/main" userId="S::akersbai@msu.edu::9afac176-a489-439a-b23a-3195f085e928" providerId="AD"/>
      </p:ext>
    </p:extLst>
  </p:cmAuthor>
  <p:cmAuthor id="2" name="Akers, Bailey" initials="AB [2]" lastIdx="7" clrIdx="1">
    <p:extLst>
      <p:ext uri="{19B8F6BF-5375-455C-9EA6-DF929625EA0E}">
        <p15:presenceInfo xmlns:p15="http://schemas.microsoft.com/office/powerpoint/2012/main" userId="S::bakers@ioniacounty.org::ab528ed4-c962-4ed0-bfa5-67ff2f9f6a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03"/>
    <a:srgbClr val="FF9393"/>
    <a:srgbClr val="DADEEA"/>
    <a:srgbClr val="FFDFE0"/>
    <a:srgbClr val="EE7E97"/>
    <a:srgbClr val="54BEF3"/>
    <a:srgbClr val="B0E2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06CAD-AE64-A396-A61C-2FAFBCD7F587}" v="6" dt="2022-08-16T22:04:26.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72859" autoAdjust="0"/>
  </p:normalViewPr>
  <p:slideViewPr>
    <p:cSldViewPr snapToGrid="0">
      <p:cViewPr varScale="1">
        <p:scale>
          <a:sx n="59" d="100"/>
          <a:sy n="59" d="100"/>
        </p:scale>
        <p:origin x="1603" y="67"/>
      </p:cViewPr>
      <p:guideLst/>
    </p:cSldViewPr>
  </p:slideViewPr>
  <p:outlineViewPr>
    <p:cViewPr>
      <p:scale>
        <a:sx n="33" d="100"/>
        <a:sy n="33" d="100"/>
      </p:scale>
      <p:origin x="0" y="-14856"/>
    </p:cViewPr>
  </p:outlineViewPr>
  <p:notesTextViewPr>
    <p:cViewPr>
      <p:scale>
        <a:sx n="1" d="1"/>
        <a:sy n="1" d="1"/>
      </p:scale>
      <p:origin x="0" y="0"/>
    </p:cViewPr>
  </p:notesTextViewPr>
  <p:sorterViewPr>
    <p:cViewPr>
      <p:scale>
        <a:sx n="100" d="100"/>
        <a:sy n="100" d="100"/>
      </p:scale>
      <p:origin x="0" y="-2000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47D43-A88A-46AB-AB2D-2FA715D2786C}" type="doc">
      <dgm:prSet loTypeId="urn:microsoft.com/office/officeart/2005/8/layout/default" loCatId="list" qsTypeId="urn:microsoft.com/office/officeart/2005/8/quickstyle/simple1" qsCatId="simple" csTypeId="urn:microsoft.com/office/officeart/2005/8/colors/accent6_3" csCatId="accent6" phldr="1"/>
      <dgm:spPr/>
      <dgm:t>
        <a:bodyPr/>
        <a:lstStyle/>
        <a:p>
          <a:endParaRPr lang="en-US"/>
        </a:p>
      </dgm:t>
    </dgm:pt>
    <dgm:pt modelId="{F8E88A2A-0915-430A-867F-5BA5261B6333}">
      <dgm:prSet phldr="0"/>
      <dgm:spPr/>
      <dgm:t>
        <a:bodyPr/>
        <a:lstStyle/>
        <a:p>
          <a:pPr rtl="0"/>
          <a:r>
            <a:rPr lang="en-US">
              <a:latin typeface="Calibri Light" panose="020F0302020204030204"/>
            </a:rPr>
            <a:t>Event</a:t>
          </a:r>
        </a:p>
      </dgm:t>
    </dgm:pt>
    <dgm:pt modelId="{466E8F4C-C8BE-4517-BE19-13340DDF4CE9}" type="parTrans" cxnId="{B22477DA-27D5-42D0-A434-6387FDA453CD}">
      <dgm:prSet/>
      <dgm:spPr/>
      <dgm:t>
        <a:bodyPr/>
        <a:lstStyle/>
        <a:p>
          <a:endParaRPr lang="en-US"/>
        </a:p>
      </dgm:t>
    </dgm:pt>
    <dgm:pt modelId="{3121643A-40CF-49E4-86EE-8F163BCEAAAB}" type="sibTrans" cxnId="{B22477DA-27D5-42D0-A434-6387FDA453CD}">
      <dgm:prSet/>
      <dgm:spPr/>
      <dgm:t>
        <a:bodyPr/>
        <a:lstStyle/>
        <a:p>
          <a:endParaRPr lang="en-US"/>
        </a:p>
      </dgm:t>
    </dgm:pt>
    <dgm:pt modelId="{71F9A44C-4709-465B-936F-D62D6F623715}">
      <dgm:prSet phldr="0"/>
      <dgm:spPr/>
      <dgm:t>
        <a:bodyPr/>
        <a:lstStyle/>
        <a:p>
          <a:r>
            <a:rPr lang="en-US">
              <a:latin typeface="Calibri Light" panose="020F0302020204030204"/>
            </a:rPr>
            <a:t>Experience</a:t>
          </a:r>
        </a:p>
      </dgm:t>
    </dgm:pt>
    <dgm:pt modelId="{7337DBEE-9956-4AD8-B946-C36692B656DE}" type="parTrans" cxnId="{21285EA1-9883-4068-B977-F44EF42804AE}">
      <dgm:prSet/>
      <dgm:spPr/>
      <dgm:t>
        <a:bodyPr/>
        <a:lstStyle/>
        <a:p>
          <a:endParaRPr lang="en-US"/>
        </a:p>
      </dgm:t>
    </dgm:pt>
    <dgm:pt modelId="{2171AB3D-FBD1-4AC7-BBCB-BB4F6ADF4601}" type="sibTrans" cxnId="{21285EA1-9883-4068-B977-F44EF42804AE}">
      <dgm:prSet/>
      <dgm:spPr/>
      <dgm:t>
        <a:bodyPr/>
        <a:lstStyle/>
        <a:p>
          <a:endParaRPr lang="en-US"/>
        </a:p>
      </dgm:t>
    </dgm:pt>
    <dgm:pt modelId="{4E36F3C9-B79E-4C8F-A33D-E2E0BAF81768}">
      <dgm:prSet phldr="0"/>
      <dgm:spPr/>
      <dgm:t>
        <a:bodyPr/>
        <a:lstStyle/>
        <a:p>
          <a:r>
            <a:rPr lang="en-US">
              <a:latin typeface="Calibri Light" panose="020F0302020204030204"/>
            </a:rPr>
            <a:t>Effect</a:t>
          </a:r>
        </a:p>
      </dgm:t>
    </dgm:pt>
    <dgm:pt modelId="{88DA1E02-652A-4982-9C7F-D0F74CBBA750}" type="parTrans" cxnId="{7BA8D491-2FEE-4617-AC14-EEBB22C15F4E}">
      <dgm:prSet/>
      <dgm:spPr/>
      <dgm:t>
        <a:bodyPr/>
        <a:lstStyle/>
        <a:p>
          <a:endParaRPr lang="en-US"/>
        </a:p>
      </dgm:t>
    </dgm:pt>
    <dgm:pt modelId="{71079230-4248-4F83-97D9-DAF964366375}" type="sibTrans" cxnId="{7BA8D491-2FEE-4617-AC14-EEBB22C15F4E}">
      <dgm:prSet/>
      <dgm:spPr/>
      <dgm:t>
        <a:bodyPr/>
        <a:lstStyle/>
        <a:p>
          <a:endParaRPr lang="en-US"/>
        </a:p>
      </dgm:t>
    </dgm:pt>
    <dgm:pt modelId="{79286D34-38FF-4283-BFE2-DDD8EAE7BECB}" type="pres">
      <dgm:prSet presAssocID="{41647D43-A88A-46AB-AB2D-2FA715D2786C}" presName="diagram" presStyleCnt="0">
        <dgm:presLayoutVars>
          <dgm:dir/>
          <dgm:resizeHandles val="exact"/>
        </dgm:presLayoutVars>
      </dgm:prSet>
      <dgm:spPr/>
    </dgm:pt>
    <dgm:pt modelId="{CC4603F3-2416-4C46-B058-C301E812D134}" type="pres">
      <dgm:prSet presAssocID="{F8E88A2A-0915-430A-867F-5BA5261B6333}" presName="node" presStyleLbl="node1" presStyleIdx="0" presStyleCnt="3">
        <dgm:presLayoutVars>
          <dgm:bulletEnabled val="1"/>
        </dgm:presLayoutVars>
      </dgm:prSet>
      <dgm:spPr/>
    </dgm:pt>
    <dgm:pt modelId="{1C3C4051-D422-4F1A-B18C-152A920B22A6}" type="pres">
      <dgm:prSet presAssocID="{3121643A-40CF-49E4-86EE-8F163BCEAAAB}" presName="sibTrans" presStyleCnt="0"/>
      <dgm:spPr/>
    </dgm:pt>
    <dgm:pt modelId="{BD1DE6CE-5342-48C4-AAFA-73A446838F44}" type="pres">
      <dgm:prSet presAssocID="{71F9A44C-4709-465B-936F-D62D6F623715}" presName="node" presStyleLbl="node1" presStyleIdx="1" presStyleCnt="3">
        <dgm:presLayoutVars>
          <dgm:bulletEnabled val="1"/>
        </dgm:presLayoutVars>
      </dgm:prSet>
      <dgm:spPr/>
    </dgm:pt>
    <dgm:pt modelId="{CA69E802-76B1-4BA1-888B-BCF321164AD0}" type="pres">
      <dgm:prSet presAssocID="{2171AB3D-FBD1-4AC7-BBCB-BB4F6ADF4601}" presName="sibTrans" presStyleCnt="0"/>
      <dgm:spPr/>
    </dgm:pt>
    <dgm:pt modelId="{A8B5644E-1372-4CD7-887F-D3B5D7F17678}" type="pres">
      <dgm:prSet presAssocID="{4E36F3C9-B79E-4C8F-A33D-E2E0BAF81768}" presName="node" presStyleLbl="node1" presStyleIdx="2" presStyleCnt="3">
        <dgm:presLayoutVars>
          <dgm:bulletEnabled val="1"/>
        </dgm:presLayoutVars>
      </dgm:prSet>
      <dgm:spPr/>
    </dgm:pt>
  </dgm:ptLst>
  <dgm:cxnLst>
    <dgm:cxn modelId="{D0CF7217-1583-490A-A8AA-6D4D4183F192}" type="presOf" srcId="{4E36F3C9-B79E-4C8F-A33D-E2E0BAF81768}" destId="{A8B5644E-1372-4CD7-887F-D3B5D7F17678}" srcOrd="0" destOrd="0" presId="urn:microsoft.com/office/officeart/2005/8/layout/default"/>
    <dgm:cxn modelId="{68CEB31C-C0A0-4E17-9AC4-3D969EF9392B}" type="presOf" srcId="{71F9A44C-4709-465B-936F-D62D6F623715}" destId="{BD1DE6CE-5342-48C4-AAFA-73A446838F44}" srcOrd="0" destOrd="0" presId="urn:microsoft.com/office/officeart/2005/8/layout/default"/>
    <dgm:cxn modelId="{436D9638-8A32-4394-AC41-D4ED2E3C9AEE}" type="presOf" srcId="{F8E88A2A-0915-430A-867F-5BA5261B6333}" destId="{CC4603F3-2416-4C46-B058-C301E812D134}" srcOrd="0" destOrd="0" presId="urn:microsoft.com/office/officeart/2005/8/layout/default"/>
    <dgm:cxn modelId="{7BA8D491-2FEE-4617-AC14-EEBB22C15F4E}" srcId="{41647D43-A88A-46AB-AB2D-2FA715D2786C}" destId="{4E36F3C9-B79E-4C8F-A33D-E2E0BAF81768}" srcOrd="2" destOrd="0" parTransId="{88DA1E02-652A-4982-9C7F-D0F74CBBA750}" sibTransId="{71079230-4248-4F83-97D9-DAF964366375}"/>
    <dgm:cxn modelId="{21285EA1-9883-4068-B977-F44EF42804AE}" srcId="{41647D43-A88A-46AB-AB2D-2FA715D2786C}" destId="{71F9A44C-4709-465B-936F-D62D6F623715}" srcOrd="1" destOrd="0" parTransId="{7337DBEE-9956-4AD8-B946-C36692B656DE}" sibTransId="{2171AB3D-FBD1-4AC7-BBCB-BB4F6ADF4601}"/>
    <dgm:cxn modelId="{B22477DA-27D5-42D0-A434-6387FDA453CD}" srcId="{41647D43-A88A-46AB-AB2D-2FA715D2786C}" destId="{F8E88A2A-0915-430A-867F-5BA5261B6333}" srcOrd="0" destOrd="0" parTransId="{466E8F4C-C8BE-4517-BE19-13340DDF4CE9}" sibTransId="{3121643A-40CF-49E4-86EE-8F163BCEAAAB}"/>
    <dgm:cxn modelId="{8DC8A4FC-0A4A-45EF-B34B-CEE59A4216D8}" type="presOf" srcId="{41647D43-A88A-46AB-AB2D-2FA715D2786C}" destId="{79286D34-38FF-4283-BFE2-DDD8EAE7BECB}" srcOrd="0" destOrd="0" presId="urn:microsoft.com/office/officeart/2005/8/layout/default"/>
    <dgm:cxn modelId="{F440E077-1319-47E1-8F50-5C61732AD773}" type="presParOf" srcId="{79286D34-38FF-4283-BFE2-DDD8EAE7BECB}" destId="{CC4603F3-2416-4C46-B058-C301E812D134}" srcOrd="0" destOrd="0" presId="urn:microsoft.com/office/officeart/2005/8/layout/default"/>
    <dgm:cxn modelId="{4644FD6F-5043-4A20-96D3-EEB8793093B0}" type="presParOf" srcId="{79286D34-38FF-4283-BFE2-DDD8EAE7BECB}" destId="{1C3C4051-D422-4F1A-B18C-152A920B22A6}" srcOrd="1" destOrd="0" presId="urn:microsoft.com/office/officeart/2005/8/layout/default"/>
    <dgm:cxn modelId="{D335FAA9-F4F9-41B0-AC35-BD3721A39C8C}" type="presParOf" srcId="{79286D34-38FF-4283-BFE2-DDD8EAE7BECB}" destId="{BD1DE6CE-5342-48C4-AAFA-73A446838F44}" srcOrd="2" destOrd="0" presId="urn:microsoft.com/office/officeart/2005/8/layout/default"/>
    <dgm:cxn modelId="{83420001-C642-4574-BFEC-AB6E7CAF2CB6}" type="presParOf" srcId="{79286D34-38FF-4283-BFE2-DDD8EAE7BECB}" destId="{CA69E802-76B1-4BA1-888B-BCF321164AD0}" srcOrd="3" destOrd="0" presId="urn:microsoft.com/office/officeart/2005/8/layout/default"/>
    <dgm:cxn modelId="{4A508BC5-FC51-4D4E-BC0D-9DAAB058A192}" type="presParOf" srcId="{79286D34-38FF-4283-BFE2-DDD8EAE7BECB}" destId="{A8B5644E-1372-4CD7-887F-D3B5D7F1767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603F3-2416-4C46-B058-C301E812D134}">
      <dsp:nvSpPr>
        <dsp:cNvPr id="0" name=""/>
        <dsp:cNvSpPr/>
      </dsp:nvSpPr>
      <dsp:spPr>
        <a:xfrm>
          <a:off x="0" y="883741"/>
          <a:ext cx="2753319" cy="1651991"/>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rtl="0">
            <a:lnSpc>
              <a:spcPct val="90000"/>
            </a:lnSpc>
            <a:spcBef>
              <a:spcPct val="0"/>
            </a:spcBef>
            <a:spcAft>
              <a:spcPct val="35000"/>
            </a:spcAft>
            <a:buNone/>
          </a:pPr>
          <a:r>
            <a:rPr lang="en-US" sz="4300" kern="1200">
              <a:latin typeface="Calibri Light" panose="020F0302020204030204"/>
            </a:rPr>
            <a:t>Event</a:t>
          </a:r>
        </a:p>
      </dsp:txBody>
      <dsp:txXfrm>
        <a:off x="0" y="883741"/>
        <a:ext cx="2753319" cy="1651991"/>
      </dsp:txXfrm>
    </dsp:sp>
    <dsp:sp modelId="{BD1DE6CE-5342-48C4-AAFA-73A446838F44}">
      <dsp:nvSpPr>
        <dsp:cNvPr id="0" name=""/>
        <dsp:cNvSpPr/>
      </dsp:nvSpPr>
      <dsp:spPr>
        <a:xfrm>
          <a:off x="3028651" y="883741"/>
          <a:ext cx="2753319" cy="1651991"/>
        </a:xfrm>
        <a:prstGeom prst="rect">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latin typeface="Calibri Light" panose="020F0302020204030204"/>
            </a:rPr>
            <a:t>Experience</a:t>
          </a:r>
        </a:p>
      </dsp:txBody>
      <dsp:txXfrm>
        <a:off x="3028651" y="883741"/>
        <a:ext cx="2753319" cy="1651991"/>
      </dsp:txXfrm>
    </dsp:sp>
    <dsp:sp modelId="{A8B5644E-1372-4CD7-887F-D3B5D7F17678}">
      <dsp:nvSpPr>
        <dsp:cNvPr id="0" name=""/>
        <dsp:cNvSpPr/>
      </dsp:nvSpPr>
      <dsp:spPr>
        <a:xfrm>
          <a:off x="6057303" y="883741"/>
          <a:ext cx="2753319" cy="1651991"/>
        </a:xfrm>
        <a:prstGeom prst="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latin typeface="Calibri Light" panose="020F0302020204030204"/>
            </a:rPr>
            <a:t>Effect</a:t>
          </a:r>
        </a:p>
      </dsp:txBody>
      <dsp:txXfrm>
        <a:off x="6057303" y="883741"/>
        <a:ext cx="2753319" cy="16519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CB0C71-D64B-41BD-BBCB-D751DF0CA231}"/>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B1486E21-2B67-4652-A842-E3C11B932B87}" type="datetimeFigureOut">
              <a:rPr lang="en-US" smtClean="0"/>
              <a:t>8/29/2022</a:t>
            </a:fld>
            <a:endParaRPr lang="en-US"/>
          </a:p>
        </p:txBody>
      </p:sp>
      <p:sp>
        <p:nvSpPr>
          <p:cNvPr id="5" name="Slide Number Placeholder 4">
            <a:extLst>
              <a:ext uri="{FF2B5EF4-FFF2-40B4-BE49-F238E27FC236}">
                <a16:creationId xmlns:a16="http://schemas.microsoft.com/office/drawing/2014/main" id="{A7EBA64D-2FED-4035-9829-F60C6B6CC1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1C6D2-9B3E-4DDD-ABBC-17A92D77648E}" type="slidenum">
              <a:rPr lang="en-US" smtClean="0"/>
              <a:t>‹#›</a:t>
            </a:fld>
            <a:endParaRPr lang="en-US"/>
          </a:p>
        </p:txBody>
      </p:sp>
      <p:sp>
        <p:nvSpPr>
          <p:cNvPr id="8" name="Footer Placeholder 7">
            <a:extLst>
              <a:ext uri="{FF2B5EF4-FFF2-40B4-BE49-F238E27FC236}">
                <a16:creationId xmlns:a16="http://schemas.microsoft.com/office/drawing/2014/main" id="{556DBF51-4ABB-4DFB-B22C-A1EA289E69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pic>
        <p:nvPicPr>
          <p:cNvPr id="10" name="Picture 9">
            <a:extLst>
              <a:ext uri="{FF2B5EF4-FFF2-40B4-BE49-F238E27FC236}">
                <a16:creationId xmlns:a16="http://schemas.microsoft.com/office/drawing/2014/main" id="{EABE48CB-E348-49C3-9887-979B4A7E7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
            <a:ext cx="3884613" cy="1026689"/>
          </a:xfrm>
          <a:prstGeom prst="rect">
            <a:avLst/>
          </a:prstGeom>
        </p:spPr>
      </p:pic>
    </p:spTree>
    <p:extLst>
      <p:ext uri="{BB962C8B-B14F-4D97-AF65-F5344CB8AC3E}">
        <p14:creationId xmlns:p14="http://schemas.microsoft.com/office/powerpoint/2010/main" val="853053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49AB168A-D0A4-49D0-B240-B4EE8635485D}"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Slide Number Placeholder 7">
            <a:extLst>
              <a:ext uri="{FF2B5EF4-FFF2-40B4-BE49-F238E27FC236}">
                <a16:creationId xmlns:a16="http://schemas.microsoft.com/office/drawing/2014/main" id="{7809C4A4-A405-4771-8245-7525E65E8A1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098B9-E14D-4218-8D9A-7EB382175B19}" type="slidenum">
              <a:rPr lang="en-US" smtClean="0"/>
              <a:t>‹#›</a:t>
            </a:fld>
            <a:endParaRPr lang="en-US"/>
          </a:p>
        </p:txBody>
      </p:sp>
      <p:pic>
        <p:nvPicPr>
          <p:cNvPr id="10" name="Picture 9">
            <a:extLst>
              <a:ext uri="{FF2B5EF4-FFF2-40B4-BE49-F238E27FC236}">
                <a16:creationId xmlns:a16="http://schemas.microsoft.com/office/drawing/2014/main" id="{C038A7BE-4A71-4853-90FA-1B193BC04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03" y="37721"/>
            <a:ext cx="5378220" cy="799563"/>
          </a:xfrm>
          <a:prstGeom prst="rect">
            <a:avLst/>
          </a:prstGeom>
        </p:spPr>
      </p:pic>
    </p:spTree>
    <p:extLst>
      <p:ext uri="{BB962C8B-B14F-4D97-AF65-F5344CB8AC3E}">
        <p14:creationId xmlns:p14="http://schemas.microsoft.com/office/powerpoint/2010/main" val="3599546104"/>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b="0" kern="1200">
        <a:solidFill>
          <a:schemeClr val="tx1"/>
        </a:solidFill>
        <a:latin typeface="+mn-lt"/>
        <a:ea typeface="+mn-ea"/>
        <a:cs typeface="+mn-cs"/>
      </a:defRPr>
    </a:lvl1pPr>
    <a:lvl2pPr marL="4572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csacw.samhsa.gov/userfiles/files/SAMHSA_Trauma.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csacw.samhsa.gov/userfiles/files/SAMHSA_Trauma.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csacw.samhsa.gov/userfiles/files/SAMHSA_Trauma.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7098B9-E14D-4218-8D9A-7EB382175B19}" type="slidenum">
              <a:rPr lang="en-US" smtClean="0"/>
              <a:t>1</a:t>
            </a:fld>
            <a:endParaRPr lang="en-US"/>
          </a:p>
        </p:txBody>
      </p:sp>
    </p:spTree>
    <p:extLst>
      <p:ext uri="{BB962C8B-B14F-4D97-AF65-F5344CB8AC3E}">
        <p14:creationId xmlns:p14="http://schemas.microsoft.com/office/powerpoint/2010/main" val="157692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DEFINITION 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cs typeface="Calibri"/>
              </a:rPr>
              <a:t>Level: Beginner/Intermediate/Clinical</a:t>
            </a:r>
            <a:endParaRPr lang="en-US" dirty="0"/>
          </a:p>
          <a:p>
            <a:endParaRPr lang="en-US" dirty="0">
              <a:latin typeface="Calibri"/>
              <a:cs typeface="Calibri"/>
            </a:endParaRPr>
          </a:p>
          <a:p>
            <a:r>
              <a:rPr lang="en-US" b="1" dirty="0">
                <a:latin typeface="Calibri"/>
                <a:cs typeface="Calibri"/>
              </a:rPr>
              <a:t>Definition</a:t>
            </a:r>
            <a:r>
              <a:rPr lang="en-US" dirty="0">
                <a:latin typeface="Calibri"/>
                <a:cs typeface="Calibri"/>
              </a:rPr>
              <a:t>: Individual</a:t>
            </a:r>
            <a:r>
              <a:rPr lang="en-US" dirty="0"/>
              <a:t> trauma </a:t>
            </a:r>
            <a:r>
              <a:rPr lang="en-US" u="sng" dirty="0"/>
              <a:t>results from an event</a:t>
            </a:r>
            <a:r>
              <a:rPr lang="en-US" dirty="0"/>
              <a:t>, series of events, or set of circumstances that is </a:t>
            </a:r>
            <a:r>
              <a:rPr lang="en-US" u="sng" dirty="0"/>
              <a:t>experienced by an individual as physically or emotionally harmful or life threatening</a:t>
            </a:r>
            <a:r>
              <a:rPr lang="en-US" dirty="0"/>
              <a:t> and that </a:t>
            </a:r>
            <a:r>
              <a:rPr lang="en-US" u="sng" dirty="0"/>
              <a:t>has lasting adverse effects</a:t>
            </a:r>
            <a:r>
              <a:rPr lang="en-US" dirty="0"/>
              <a:t> on the individual’s functioning and mental, physical, social, emotional, or spiritual well-being (SAMSHA, 2014)</a:t>
            </a:r>
            <a:br>
              <a:rPr lang="en-US" dirty="0">
                <a:cs typeface="+mn-lt"/>
              </a:rPr>
            </a:br>
            <a:endParaRPr lang="en-US" dirty="0">
              <a:cs typeface="Calibri"/>
            </a:endParaRPr>
          </a:p>
          <a:p>
            <a:pPr>
              <a:lnSpc>
                <a:spcPct val="90000"/>
              </a:lnSpc>
              <a:spcBef>
                <a:spcPts val="1000"/>
              </a:spcBef>
            </a:pPr>
            <a:r>
              <a:rPr lang="en-US" b="1" dirty="0"/>
              <a:t>Event</a:t>
            </a:r>
            <a:r>
              <a:rPr lang="en-US" dirty="0"/>
              <a:t>: The threat or actual experience of physical or psychological harm. May be once or repeatedly over time. (SAMSHA, 2014)</a:t>
            </a:r>
            <a:endParaRPr lang="en-US" dirty="0">
              <a:cs typeface="Calibri"/>
            </a:endParaRPr>
          </a:p>
          <a:p>
            <a:pPr>
              <a:lnSpc>
                <a:spcPct val="90000"/>
              </a:lnSpc>
              <a:spcBef>
                <a:spcPts val="1000"/>
              </a:spcBef>
            </a:pPr>
            <a:r>
              <a:rPr lang="en-US" dirty="0"/>
              <a:t>Examples: Childhood neglect, natural disasters, mugging/assault, car accident, campus shooting, death of a close family member</a:t>
            </a:r>
            <a:endParaRPr lang="en-US" dirty="0">
              <a:cs typeface="Calibri" panose="020F0502020204030204"/>
            </a:endParaRPr>
          </a:p>
          <a:p>
            <a:pPr>
              <a:lnSpc>
                <a:spcPct val="90000"/>
              </a:lnSpc>
              <a:spcBef>
                <a:spcPts val="1000"/>
              </a:spcBef>
            </a:pPr>
            <a:endParaRPr lang="en-US" dirty="0">
              <a:cs typeface="Calibri" panose="020F0502020204030204"/>
            </a:endParaRPr>
          </a:p>
          <a:p>
            <a:pPr>
              <a:lnSpc>
                <a:spcPct val="90000"/>
              </a:lnSpc>
              <a:spcBef>
                <a:spcPts val="1000"/>
              </a:spcBef>
            </a:pPr>
            <a:r>
              <a:rPr lang="en-US" b="1" dirty="0">
                <a:cs typeface="Calibri"/>
              </a:rPr>
              <a:t>Experience</a:t>
            </a:r>
            <a:r>
              <a:rPr lang="en-US" dirty="0">
                <a:cs typeface="Calibri"/>
              </a:rPr>
              <a:t>: </a:t>
            </a:r>
            <a:r>
              <a:rPr lang="en-US" i="1" dirty="0"/>
              <a:t>Subjective</a:t>
            </a:r>
            <a:r>
              <a:rPr lang="en-US" dirty="0"/>
              <a:t> experience: what may be traumatic for one may not be traumatic for another. How the individual perceives the experience and how psychologically disrupted they are contributes to whether an experience is traumatic. (SAMSHA, 2014)</a:t>
            </a:r>
            <a:endParaRPr lang="en-US" dirty="0">
              <a:cs typeface="Calibri"/>
            </a:endParaRPr>
          </a:p>
          <a:p>
            <a:pPr>
              <a:lnSpc>
                <a:spcPct val="90000"/>
              </a:lnSpc>
              <a:spcBef>
                <a:spcPts val="1000"/>
              </a:spcBef>
            </a:pPr>
            <a:r>
              <a:rPr lang="en-US" dirty="0"/>
              <a:t>Examples: One sibling removed from the family home may be traumatized by the event, while another sibling also removed does not experience the event as traumatic.</a:t>
            </a:r>
            <a:endParaRPr lang="en-US" dirty="0">
              <a:cs typeface="Calibri" panose="020F0502020204030204"/>
            </a:endParaRPr>
          </a:p>
          <a:p>
            <a:pPr>
              <a:lnSpc>
                <a:spcPct val="90000"/>
              </a:lnSpc>
              <a:spcBef>
                <a:spcPts val="1000"/>
              </a:spcBef>
            </a:pPr>
            <a:endParaRPr lang="en-US" dirty="0">
              <a:cs typeface="Calibri" panose="020F0502020204030204"/>
            </a:endParaRPr>
          </a:p>
          <a:p>
            <a:pPr>
              <a:lnSpc>
                <a:spcPct val="90000"/>
              </a:lnSpc>
              <a:spcBef>
                <a:spcPts val="1000"/>
              </a:spcBef>
            </a:pPr>
            <a:r>
              <a:rPr lang="en-US" b="1" dirty="0">
                <a:cs typeface="Calibri" panose="020F0502020204030204"/>
              </a:rPr>
              <a:t>Effect</a:t>
            </a:r>
            <a:r>
              <a:rPr lang="en-US" dirty="0">
                <a:cs typeface="Calibri" panose="020F0502020204030204"/>
              </a:rPr>
              <a:t>: </a:t>
            </a:r>
            <a:r>
              <a:rPr lang="en-US" dirty="0"/>
              <a:t>May be immediate or delayed. Duration may be short or long-term. Effect can be Psychological, physiological, physical, etc. As a members of the MSU Community, most of our involvement with trauma of others will be in the "effect" category. This happens beyond the 'event'(SAMSHA, 2014)</a:t>
            </a:r>
            <a:endParaRPr lang="en-US" dirty="0">
              <a:cs typeface="Calibri"/>
            </a:endParaRPr>
          </a:p>
          <a:p>
            <a:pPr>
              <a:lnSpc>
                <a:spcPct val="90000"/>
              </a:lnSpc>
              <a:spcBef>
                <a:spcPts val="1000"/>
              </a:spcBef>
            </a:pPr>
            <a:r>
              <a:rPr lang="en-US" dirty="0"/>
              <a:t>Examples: Inability to cope with daily stressors, inability to trust and benefit from relationships, inability to manage memory, attention, thinking, regulate behavior, control expression of emotions, feelings of isolation. Alexithymia (not having words for one's feelings). May manifest in hypervigilance, numbing, or avoidance. </a:t>
            </a:r>
            <a:endParaRPr lang="en-US" dirty="0">
              <a:cs typeface="Calibri"/>
            </a:endParaRPr>
          </a:p>
          <a:p>
            <a:endParaRPr lang="en-US" dirty="0">
              <a:cs typeface="Calibri"/>
            </a:endParaRPr>
          </a:p>
          <a:p>
            <a:pPr>
              <a:lnSpc>
                <a:spcPct val="90000"/>
              </a:lnSpc>
              <a:spcBef>
                <a:spcPts val="1000"/>
              </a:spcBef>
            </a:pPr>
            <a:r>
              <a:rPr lang="en-US" dirty="0"/>
              <a:t>Dr. Van Der Kolk states "trauma is not just an event that took place sometime in the past; it is also the imprint left by that experience on the mind, brain, and body" (Van Der Kolk, 2014, p. 21)</a:t>
            </a:r>
            <a:endParaRPr lang="en-US" dirty="0">
              <a:cs typeface="Calibri"/>
            </a:endParaRPr>
          </a:p>
          <a:p>
            <a:pPr>
              <a:lnSpc>
                <a:spcPct val="90000"/>
              </a:lnSpc>
              <a:spcBef>
                <a:spcPts val="1000"/>
              </a:spcBef>
            </a:pPr>
            <a:endParaRPr lang="en-US" dirty="0">
              <a:cs typeface="Calibri"/>
            </a:endParaRPr>
          </a:p>
          <a:p>
            <a:r>
              <a:rPr lang="en-US" b="1" u="sng" dirty="0"/>
              <a:t>Sources</a:t>
            </a:r>
            <a:r>
              <a:rPr lang="en-US" u="sng" dirty="0"/>
              <a:t>: </a:t>
            </a:r>
            <a:endParaRPr lang="en-US" dirty="0"/>
          </a:p>
          <a:p>
            <a:pPr marL="171450" indent="-171450">
              <a:buFont typeface="Arial"/>
              <a:buChar char="•"/>
            </a:pPr>
            <a:r>
              <a:rPr lang="en-US" dirty="0"/>
              <a:t>SAMHSA. (2014, July). SAMHSA's Concept of Trauma and Guidance for a Trauma-Informed Approach. </a:t>
            </a:r>
            <a:r>
              <a:rPr lang="en-US" dirty="0">
                <a:hlinkClick r:id="rId3"/>
              </a:rPr>
              <a:t>https://ncsacw.samhsa.gov/userfiles/files/SAMHSA_Trauma.pdf</a:t>
            </a:r>
            <a:endParaRPr lang="en-US" dirty="0">
              <a:cs typeface="Calibri" panose="020F0502020204030204"/>
            </a:endParaRPr>
          </a:p>
          <a:p>
            <a:pPr marL="171450" indent="-171450">
              <a:buFont typeface="Arial"/>
              <a:buChar char="•"/>
            </a:pPr>
            <a:r>
              <a:rPr lang="en-US" dirty="0"/>
              <a:t>Van Der Kolk, B. (2014). The Body Keeps the Score. Penguin Books. </a:t>
            </a:r>
            <a:endParaRPr lang="en-US" dirty="0">
              <a:cs typeface="Calibri" panose="020F0502020204030204"/>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2</a:t>
            </a:fld>
            <a:endParaRPr lang="en-US"/>
          </a:p>
        </p:txBody>
      </p:sp>
    </p:spTree>
    <p:extLst>
      <p:ext uri="{BB962C8B-B14F-4D97-AF65-F5344CB8AC3E}">
        <p14:creationId xmlns:p14="http://schemas.microsoft.com/office/powerpoint/2010/main" val="140097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cs typeface="Calibri"/>
              </a:rPr>
              <a:t>DEFINITION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cs typeface="Calibri"/>
              </a:rPr>
              <a:t>Level: Beginner/Intermediate/Clinical</a:t>
            </a:r>
            <a:endParaRPr lang="en-US" dirty="0"/>
          </a:p>
          <a:p>
            <a:endParaRPr lang="en-US" b="1" dirty="0">
              <a:cs typeface="Calibri" panose="020F0502020204030204"/>
            </a:endParaRPr>
          </a:p>
          <a:p>
            <a:r>
              <a:rPr lang="en-US" b="1" dirty="0">
                <a:cs typeface="Calibri" panose="020F0502020204030204"/>
              </a:rPr>
              <a:t>Discussion</a:t>
            </a:r>
          </a:p>
          <a:p>
            <a:pPr marL="169545" indent="-169545">
              <a:buFont typeface="Arial" panose="020B0604020202020204" pitchFamily="34" charset="0"/>
              <a:buChar char="•"/>
            </a:pPr>
            <a:r>
              <a:rPr lang="en-US" dirty="0"/>
              <a:t>Trauma</a:t>
            </a:r>
            <a:r>
              <a:rPr lang="en-US" baseline="0" dirty="0"/>
              <a:t> occurs when a person is overwhelmed by events or circumstances and responds with intense fear, horror, and helplessness</a:t>
            </a:r>
            <a:endParaRPr lang="en-US" dirty="0">
              <a:cs typeface="Calibri"/>
            </a:endParaRPr>
          </a:p>
          <a:p>
            <a:pPr marL="169545" indent="-169545">
              <a:buFont typeface="Arial" panose="020B0604020202020204" pitchFamily="34" charset="0"/>
              <a:buChar char="•"/>
            </a:pPr>
            <a:r>
              <a:rPr lang="en-US" baseline="0" dirty="0"/>
              <a:t>Extreme stress overwhelms the person’s capacity to cope.</a:t>
            </a:r>
            <a:r>
              <a:rPr lang="en-US" dirty="0"/>
              <a:t>  </a:t>
            </a:r>
            <a:endParaRPr lang="en-US" baseline="0" dirty="0">
              <a:cs typeface="Calibri" panose="020F0502020204030204"/>
            </a:endParaRPr>
          </a:p>
          <a:p>
            <a:pPr marL="169545" indent="-169545">
              <a:buFont typeface="Arial" panose="020B0604020202020204" pitchFamily="34" charset="0"/>
              <a:buChar char="•"/>
            </a:pPr>
            <a:r>
              <a:rPr lang="en-US" baseline="0" dirty="0"/>
              <a:t>Direct correlation between trauma and physical health.</a:t>
            </a:r>
            <a:r>
              <a:rPr lang="en-US" dirty="0"/>
              <a:t> </a:t>
            </a:r>
            <a:r>
              <a:rPr lang="en-US" baseline="0" dirty="0"/>
              <a:t> Conditions such as diabetes, COPD, heart disease, cancer and high blood pressure.</a:t>
            </a:r>
            <a:endParaRPr lang="en-US" baseline="0" dirty="0">
              <a:cs typeface="Calibri" panose="020F0502020204030204"/>
            </a:endParaRPr>
          </a:p>
          <a:p>
            <a:pPr marL="170044" indent="-170044">
              <a:buFont typeface="Arial" panose="020B0604020202020204" pitchFamily="34" charset="0"/>
              <a:buChar char="•"/>
            </a:pPr>
            <a:r>
              <a:rPr lang="en-US" baseline="0" dirty="0"/>
              <a:t>Let’s talk about some types and prevalence of traumatic events that many of us have experienced:</a:t>
            </a:r>
            <a:endParaRPr lang="en-US" baseline="0" dirty="0">
              <a:cs typeface="Calibri"/>
            </a:endParaRPr>
          </a:p>
          <a:p>
            <a:endParaRPr lang="en-US" baseline="0" dirty="0"/>
          </a:p>
          <a:p>
            <a:r>
              <a:rPr lang="en-US" b="1" dirty="0">
                <a:cs typeface="Calibri"/>
              </a:rPr>
              <a:t>Activity </a:t>
            </a:r>
          </a:p>
          <a:p>
            <a:r>
              <a:rPr lang="en-US" sz="2800" u="sng" dirty="0"/>
              <a:t>PAPER PERSON TEARING ACTIVITY Part 1</a:t>
            </a:r>
            <a:endParaRPr lang="en-US" sz="2800" dirty="0"/>
          </a:p>
          <a:p>
            <a:pPr marL="171450" indent="-171450">
              <a:buFont typeface="Arial" panose="020B0604020202020204" pitchFamily="34" charset="0"/>
              <a:buChar char="•"/>
            </a:pPr>
            <a:r>
              <a:rPr lang="en-US" b="0" u="none" dirty="0"/>
              <a:t>Provide each person with an 8.5x11</a:t>
            </a:r>
            <a:r>
              <a:rPr lang="en-US" dirty="0"/>
              <a:t> </a:t>
            </a:r>
            <a:r>
              <a:rPr lang="en-US" b="0" u="none" dirty="0"/>
              <a:t> inch generic paper person (I use a blank gingerbread person template)</a:t>
            </a:r>
            <a:endParaRPr lang="en-US" b="0" u="none" dirty="0">
              <a:cs typeface="Calibri"/>
            </a:endParaRPr>
          </a:p>
          <a:p>
            <a:pPr marL="171450" indent="-171450">
              <a:buFont typeface="Arial" panose="020B0604020202020204" pitchFamily="34" charset="0"/>
              <a:buChar char="•"/>
            </a:pPr>
            <a:r>
              <a:rPr lang="en-US" b="0" u="none" dirty="0"/>
              <a:t>Introduction:  Encourage</a:t>
            </a:r>
            <a:r>
              <a:rPr lang="en-US" b="0" u="none" baseline="0" dirty="0"/>
              <a:t> everyone to participate, but also respect that they do not have to participate if they don’t want to.  Explain that those that want to participate should take a paper person. Explain that you will be reading a list of typical traumatic events.  Explain that as you read through the list, participants should tear a piece of the paper person off.  You can encourage them to tear anywhere, big or small pieces.  Read through the following list:</a:t>
            </a:r>
          </a:p>
          <a:p>
            <a:pPr marL="628650" lvl="1" indent="-171450">
              <a:buFont typeface="Arial" panose="020B0604020202020204" pitchFamily="34" charset="0"/>
              <a:buChar char="•"/>
            </a:pPr>
            <a:r>
              <a:rPr lang="en-US" b="0" u="none" baseline="0" dirty="0"/>
              <a:t>Natural disaster – tornado, hurricane, earthquake</a:t>
            </a:r>
          </a:p>
          <a:p>
            <a:pPr marL="628650" lvl="1" indent="-171450">
              <a:buFont typeface="Arial" panose="020B0604020202020204" pitchFamily="34" charset="0"/>
              <a:buChar char="•"/>
            </a:pPr>
            <a:r>
              <a:rPr lang="en-US" b="0" u="none" baseline="0" dirty="0"/>
              <a:t>Car accident</a:t>
            </a:r>
          </a:p>
          <a:p>
            <a:pPr marL="628650" lvl="1" indent="-171450">
              <a:buFont typeface="Arial" panose="020B0604020202020204" pitchFamily="34" charset="0"/>
              <a:buChar char="•"/>
            </a:pPr>
            <a:r>
              <a:rPr lang="en-US" b="0" u="none" baseline="0" dirty="0"/>
              <a:t>Serious illness of someone close to you – a parent, sibling, child, partner, best friend</a:t>
            </a:r>
          </a:p>
          <a:p>
            <a:pPr marL="628650" lvl="1" indent="-171450">
              <a:buFont typeface="Arial" panose="020B0604020202020204" pitchFamily="34" charset="0"/>
              <a:buChar char="•"/>
            </a:pPr>
            <a:r>
              <a:rPr lang="en-US" b="0" u="none" baseline="0" dirty="0"/>
              <a:t>Serious illness of self</a:t>
            </a:r>
          </a:p>
          <a:p>
            <a:pPr marL="628650" lvl="1" indent="-171450">
              <a:buFont typeface="Arial" panose="020B0604020202020204" pitchFamily="34" charset="0"/>
              <a:buChar char="•"/>
            </a:pPr>
            <a:r>
              <a:rPr lang="en-US" b="0" u="none" baseline="0" dirty="0"/>
              <a:t>Divorce of parents or self</a:t>
            </a:r>
          </a:p>
          <a:p>
            <a:pPr marL="628650" lvl="1" indent="-171450">
              <a:buFont typeface="Arial" panose="020B0604020202020204" pitchFamily="34" charset="0"/>
              <a:buChar char="•"/>
            </a:pPr>
            <a:r>
              <a:rPr lang="en-US" b="0" u="none" baseline="0" dirty="0"/>
              <a:t>Death of someone close to you – a parent, sibling, child, partner, best friend</a:t>
            </a:r>
          </a:p>
          <a:p>
            <a:pPr marL="628650" lvl="1" indent="-171450">
              <a:buFont typeface="Arial" panose="020B0604020202020204" pitchFamily="34" charset="0"/>
              <a:buChar char="•"/>
            </a:pPr>
            <a:r>
              <a:rPr lang="en-US" b="0" u="none" baseline="0" dirty="0"/>
              <a:t>Death of pet</a:t>
            </a:r>
          </a:p>
          <a:p>
            <a:pPr marL="628650" lvl="1" indent="-171450">
              <a:buFont typeface="Arial" panose="020B0604020202020204" pitchFamily="34" charset="0"/>
              <a:buChar char="•"/>
            </a:pPr>
            <a:r>
              <a:rPr lang="en-US" b="0" u="none" baseline="0" dirty="0"/>
              <a:t>Fire of your home or your family’s home</a:t>
            </a:r>
          </a:p>
          <a:p>
            <a:pPr marL="628650" lvl="1" indent="-171450">
              <a:buFont typeface="Arial" panose="020B0604020202020204" pitchFamily="34" charset="0"/>
              <a:buChar char="•"/>
            </a:pPr>
            <a:r>
              <a:rPr lang="en-US" b="0" u="none" baseline="0" dirty="0"/>
              <a:t>Laid off from a job</a:t>
            </a:r>
          </a:p>
          <a:p>
            <a:pPr marL="171450" indent="-171450">
              <a:buFont typeface="Arial" panose="020B0604020202020204" pitchFamily="34" charset="0"/>
              <a:buChar char="•"/>
            </a:pPr>
            <a:r>
              <a:rPr lang="en-US" b="0" u="none" dirty="0"/>
              <a:t>After reading the list, ask the participants to hold up their paper persons</a:t>
            </a:r>
            <a:r>
              <a:rPr lang="en-US" b="0" u="none" baseline="0" dirty="0"/>
              <a:t> so that everyone can see that we’ve all experienced some type of trauma in our lives, and that trauma is more common than people think.</a:t>
            </a:r>
          </a:p>
          <a:p>
            <a:pPr marL="171450" indent="-171450">
              <a:buFont typeface="Arial" panose="020B0604020202020204" pitchFamily="34" charset="0"/>
              <a:buChar char="•"/>
            </a:pPr>
            <a:endParaRPr lang="en-US" b="0" u="none" baseline="0" dirty="0"/>
          </a:p>
          <a:p>
            <a:r>
              <a:rPr lang="en-US" b="1" dirty="0">
                <a:cs typeface="Calibri" panose="020F0502020204030204"/>
              </a:rPr>
              <a:t>Sources</a:t>
            </a:r>
            <a:r>
              <a:rPr lang="en-US" dirty="0">
                <a:cs typeface="Calibri" panose="020F0502020204030204"/>
              </a:rPr>
              <a:t>: </a:t>
            </a:r>
            <a:endParaRPr lang="en-US" b="0" u="none" baseline="0" dirty="0">
              <a:cs typeface="Calibri" panose="020F0502020204030204"/>
            </a:endParaRPr>
          </a:p>
          <a:p>
            <a:pPr marL="171450" indent="-171450">
              <a:buFont typeface="Arial,Sans-Serif" panose="020B0604020202020204" pitchFamily="34" charset="0"/>
              <a:buChar char="•"/>
            </a:pPr>
            <a:r>
              <a:rPr lang="en-US" dirty="0"/>
              <a:t>SAMHSA. (2014, July). SAMHSA's Concept of Trauma and Guidance for a Trauma-Informed Approach. </a:t>
            </a:r>
            <a:r>
              <a:rPr lang="en-US" dirty="0">
                <a:hlinkClick r:id="rId3"/>
              </a:rPr>
              <a:t>https://ncsacw.samhsa.gov/userfiles/files/SAMHSA_Trauma.pdf</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endParaRPr lang="en-US" b="0" u="none"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C4CBE54-04D9-4E53-B88C-BCBFA536F2D6}" type="slidenum">
              <a:rPr lang="en-US" smtClean="0"/>
              <a:t>3</a:t>
            </a:fld>
            <a:endParaRPr lang="en-US"/>
          </a:p>
        </p:txBody>
      </p:sp>
    </p:spTree>
    <p:extLst>
      <p:ext uri="{BB962C8B-B14F-4D97-AF65-F5344CB8AC3E}">
        <p14:creationId xmlns:p14="http://schemas.microsoft.com/office/powerpoint/2010/main" val="1089183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cs typeface="Calibri" panose="020F0502020204030204"/>
              </a:rPr>
              <a:t>TRAUMA ROOTS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cs typeface="Calibri"/>
              </a:rPr>
              <a:t>Level: Beginner/Intermediate/Clinical</a:t>
            </a:r>
            <a:endParaRPr lang="en-US" b="0" dirty="0">
              <a:cs typeface="Calibri" panose="020F0502020204030204"/>
            </a:endParaRPr>
          </a:p>
          <a:p>
            <a:endParaRPr lang="en-US" b="1" dirty="0">
              <a:cs typeface="Calibri" panose="020F0502020204030204"/>
            </a:endParaRPr>
          </a:p>
          <a:p>
            <a:r>
              <a:rPr lang="en-US" b="1" dirty="0">
                <a:cs typeface="Calibri" panose="020F0502020204030204"/>
              </a:rPr>
              <a:t>Discussion</a:t>
            </a:r>
          </a:p>
          <a:p>
            <a:pPr marL="169545" indent="-169545">
              <a:buFont typeface="Arial" panose="020B0604020202020204" pitchFamily="34" charset="0"/>
              <a:buChar char="•"/>
            </a:pPr>
            <a:r>
              <a:rPr lang="en-US" dirty="0"/>
              <a:t>Every</a:t>
            </a:r>
            <a:r>
              <a:rPr lang="en-US" baseline="0" dirty="0"/>
              <a:t> event is not trauma, trauma is the persons individual and subjective response to the event.</a:t>
            </a:r>
            <a:r>
              <a:rPr lang="en-US" dirty="0"/>
              <a:t> </a:t>
            </a:r>
            <a:endParaRPr lang="en-US" dirty="0">
              <a:cs typeface="Calibri" panose="020F0502020204030204"/>
            </a:endParaRPr>
          </a:p>
          <a:p>
            <a:pPr marL="169545" indent="-169545">
              <a:buFont typeface="Arial" panose="020B0604020202020204" pitchFamily="34" charset="0"/>
              <a:buChar char="•"/>
            </a:pPr>
            <a:r>
              <a:rPr lang="en-US" baseline="0" dirty="0"/>
              <a:t>For instance the experience of grief and loss alone is not trauma, but when the grief is related to a traumatic event it becomes traumatic grief.</a:t>
            </a:r>
            <a:r>
              <a:rPr lang="en-US" dirty="0"/>
              <a:t> </a:t>
            </a:r>
            <a:r>
              <a:rPr lang="en-US" baseline="0" dirty="0"/>
              <a:t> In this instance reminders of the loved and lost one become a trigger for overwhelming emotional and physical reactions as opposed to providing comfort.</a:t>
            </a:r>
            <a:endParaRPr lang="en-US" baseline="0" dirty="0">
              <a:cs typeface="Calibri"/>
            </a:endParaRPr>
          </a:p>
          <a:p>
            <a:pPr marL="170044" indent="-170044">
              <a:buFont typeface="Arial" panose="020B0604020202020204" pitchFamily="34" charset="0"/>
              <a:buChar char="•"/>
            </a:pPr>
            <a:r>
              <a:rPr lang="en-US" baseline="0" dirty="0"/>
              <a:t>Medical Intervention can become trauma. Injuries and illness and lead to traumatic stress reactions in children, their parents and family members.</a:t>
            </a:r>
          </a:p>
          <a:p>
            <a:endParaRPr lang="en-US" baseline="0" dirty="0"/>
          </a:p>
          <a:p>
            <a:pPr defTabSz="906902"/>
            <a:r>
              <a:rPr lang="en-US" b="1" dirty="0"/>
              <a:t>Activity</a:t>
            </a:r>
            <a:endParaRPr lang="en-US" dirty="0"/>
          </a:p>
          <a:p>
            <a:pPr defTabSz="906902"/>
            <a:r>
              <a:rPr lang="en-US" dirty="0"/>
              <a:t>Part 2: So, let’s go back to our gingerbread person – does this support this data?  Look at the results just within this room…….</a:t>
            </a:r>
            <a:endParaRPr lang="en-US" dirty="0">
              <a:cs typeface="Calibri"/>
            </a:endParaRPr>
          </a:p>
          <a:p>
            <a:pPr defTabSz="906902"/>
            <a:endParaRPr lang="en-US" b="1" dirty="0">
              <a:cs typeface="Calibri"/>
            </a:endParaRPr>
          </a:p>
          <a:p>
            <a:pPr defTabSz="906902">
              <a:defRPr/>
            </a:pPr>
            <a:r>
              <a:rPr lang="en-US" b="1" dirty="0">
                <a:cs typeface="Calibri"/>
              </a:rPr>
              <a:t>Sources: </a:t>
            </a:r>
            <a:endParaRPr lang="en-US" b="1" dirty="0"/>
          </a:p>
          <a:p>
            <a:pPr marL="171450" indent="-171450" defTabSz="906902">
              <a:buFont typeface="Arial,Sans-Serif"/>
              <a:buChar char="•"/>
            </a:pPr>
            <a:r>
              <a:rPr lang="en-US" dirty="0"/>
              <a:t>SAMHSA. (2014, July). SAMHSA's Concept of Trauma and Guidance for a Trauma-Informed Approach. </a:t>
            </a:r>
            <a:r>
              <a:rPr lang="en-US" dirty="0">
                <a:hlinkClick r:id="rId3"/>
              </a:rPr>
              <a:t>https://ncsacw.samhsa.gov/userfiles/files/SAMHSA_Trauma.pdf</a:t>
            </a:r>
            <a:endParaRPr lang="en-US" dirty="0"/>
          </a:p>
          <a:p>
            <a:pPr defTabSz="906902"/>
            <a:endParaRPr lang="en-US" dirty="0">
              <a:cs typeface="Calibri"/>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C4CBE54-04D9-4E53-B88C-BCBFA536F2D6}" type="slidenum">
              <a:rPr lang="en-US" smtClean="0"/>
              <a:t>4</a:t>
            </a:fld>
            <a:endParaRPr lang="en-US"/>
          </a:p>
        </p:txBody>
      </p:sp>
    </p:spTree>
    <p:extLst>
      <p:ext uri="{BB962C8B-B14F-4D97-AF65-F5344CB8AC3E}">
        <p14:creationId xmlns:p14="http://schemas.microsoft.com/office/powerpoint/2010/main" val="1769870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5D8FD7-50FB-42C8-B0F2-6C4EDC5C3B8E}"/>
              </a:ext>
            </a:extLst>
          </p:cNvPr>
          <p:cNvSpPr/>
          <p:nvPr userDrawn="1"/>
        </p:nvSpPr>
        <p:spPr>
          <a:xfrm>
            <a:off x="0" y="0"/>
            <a:ext cx="12192000" cy="6002088"/>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1544"/>
          <a:stretch/>
        </p:blipFill>
        <p:spPr>
          <a:xfrm>
            <a:off x="4108522" y="1228437"/>
            <a:ext cx="7815173" cy="4775325"/>
          </a:xfrm>
          <a:prstGeom prst="rect">
            <a:avLst/>
          </a:prstGeom>
        </p:spPr>
      </p:pic>
      <p:sp>
        <p:nvSpPr>
          <p:cNvPr id="2" name="Title 1"/>
          <p:cNvSpPr>
            <a:spLocks noGrp="1"/>
          </p:cNvSpPr>
          <p:nvPr>
            <p:ph type="ctrTitle"/>
          </p:nvPr>
        </p:nvSpPr>
        <p:spPr>
          <a:xfrm>
            <a:off x="355178" y="1177549"/>
            <a:ext cx="5657151" cy="2387600"/>
          </a:xfrm>
          <a:prstGeom prst="rect">
            <a:avLst/>
          </a:prstGeom>
        </p:spPr>
        <p:txBody>
          <a:bodyPr anchor="b"/>
          <a:lstStyle>
            <a:lvl1pPr algn="l">
              <a:defRPr sz="48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355178" y="3584650"/>
            <a:ext cx="5430047" cy="641121"/>
          </a:xfrm>
          <a:prstGeom prst="rect">
            <a:avLst/>
          </a:prstGeom>
        </p:spPr>
        <p:txBody>
          <a:bodyPr/>
          <a:lstStyle>
            <a:lvl1pPr marL="0" indent="0" algn="l">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32509553-3B66-4933-BB35-1D0DEB24776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87" y="6052976"/>
            <a:ext cx="4521314" cy="696200"/>
          </a:xfrm>
          <a:prstGeom prst="rect">
            <a:avLst/>
          </a:prstGeom>
        </p:spPr>
      </p:pic>
    </p:spTree>
    <p:extLst>
      <p:ext uri="{BB962C8B-B14F-4D97-AF65-F5344CB8AC3E}">
        <p14:creationId xmlns:p14="http://schemas.microsoft.com/office/powerpoint/2010/main" val="1329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075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4E1D-7D8C-48DA-A91B-7681B8957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EE7DD9-EE60-4C56-BB6C-4133D09C0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77D51F-AD56-47E5-8E7A-B7C27DD0A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AECF9-8199-4D67-8E7F-07750D9C9092}"/>
              </a:ext>
            </a:extLst>
          </p:cNvPr>
          <p:cNvSpPr>
            <a:spLocks noGrp="1"/>
          </p:cNvSpPr>
          <p:nvPr>
            <p:ph type="dt" sz="half" idx="10"/>
          </p:nvPr>
        </p:nvSpPr>
        <p:spPr/>
        <p:txBody>
          <a:bodyPr/>
          <a:lstStyle/>
          <a:p>
            <a:fld id="{DC410804-27E3-430A-BB42-B831260DE39A}" type="datetime1">
              <a:rPr lang="en-US" smtClean="0"/>
              <a:t>8/29/2022</a:t>
            </a:fld>
            <a:endParaRPr lang="en-US"/>
          </a:p>
        </p:txBody>
      </p:sp>
      <p:sp>
        <p:nvSpPr>
          <p:cNvPr id="6" name="Footer Placeholder 5">
            <a:extLst>
              <a:ext uri="{FF2B5EF4-FFF2-40B4-BE49-F238E27FC236}">
                <a16:creationId xmlns:a16="http://schemas.microsoft.com/office/drawing/2014/main" id="{187EF481-7724-49B4-9B1E-429FB53F659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83B493BB-1BA6-4EA6-978D-025EE02C739E}"/>
              </a:ext>
            </a:extLst>
          </p:cNvPr>
          <p:cNvSpPr>
            <a:spLocks noGrp="1"/>
          </p:cNvSpPr>
          <p:nvPr>
            <p:ph type="sldNum" sz="quarter" idx="12"/>
          </p:nvPr>
        </p:nvSpPr>
        <p:spPr/>
        <p:txBody>
          <a:bodyPr/>
          <a:lstStyle/>
          <a:p>
            <a:fld id="{F3450C42-9A0B-4425-92C2-70FCF7C45734}" type="slidenum">
              <a:rPr lang="en-US" smtClean="0"/>
              <a:t>‹#›</a:t>
            </a:fld>
            <a:endParaRPr lang="en-US"/>
          </a:p>
        </p:txBody>
      </p:sp>
    </p:spTree>
    <p:extLst>
      <p:ext uri="{BB962C8B-B14F-4D97-AF65-F5344CB8AC3E}">
        <p14:creationId xmlns:p14="http://schemas.microsoft.com/office/powerpoint/2010/main" val="410741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lterna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3B23E5-03F6-4E72-8CA6-2E272A12FA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388" y="199642"/>
            <a:ext cx="8441005" cy="6563569"/>
          </a:xfrm>
          <a:prstGeom prst="rect">
            <a:avLst/>
          </a:prstGeom>
        </p:spPr>
      </p:pic>
      <p:sp>
        <p:nvSpPr>
          <p:cNvPr id="9" name="Rectangle 8">
            <a:extLst>
              <a:ext uri="{FF2B5EF4-FFF2-40B4-BE49-F238E27FC236}">
                <a16:creationId xmlns:a16="http://schemas.microsoft.com/office/drawing/2014/main" id="{395D8FD7-50FB-42C8-B0F2-6C4EDC5C3B8E}"/>
              </a:ext>
            </a:extLst>
          </p:cNvPr>
          <p:cNvSpPr/>
          <p:nvPr userDrawn="1"/>
        </p:nvSpPr>
        <p:spPr>
          <a:xfrm flipV="1">
            <a:off x="0" y="6002088"/>
            <a:ext cx="12192000" cy="872744"/>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6560" y="2653798"/>
            <a:ext cx="7198120" cy="2102092"/>
          </a:xfrm>
          <a:prstGeom prst="rect">
            <a:avLst/>
          </a:prstGeom>
        </p:spPr>
        <p:txBody>
          <a:bodyPr anchor="t" anchorCtr="0"/>
          <a:lstStyle>
            <a:lvl1pPr algn="l">
              <a:defRPr sz="4800" b="1">
                <a:solidFill>
                  <a:srgbClr val="09503A"/>
                </a:solidFill>
              </a:defRPr>
            </a:lvl1pPr>
          </a:lstStyle>
          <a:p>
            <a:r>
              <a:rPr lang="en-US"/>
              <a:t>Click to edit Master title style</a:t>
            </a:r>
          </a:p>
        </p:txBody>
      </p:sp>
      <p:sp>
        <p:nvSpPr>
          <p:cNvPr id="3" name="Subtitle 2"/>
          <p:cNvSpPr>
            <a:spLocks noGrp="1"/>
          </p:cNvSpPr>
          <p:nvPr>
            <p:ph type="subTitle" idx="1"/>
          </p:nvPr>
        </p:nvSpPr>
        <p:spPr>
          <a:xfrm>
            <a:off x="737898" y="2131016"/>
            <a:ext cx="6589377" cy="565596"/>
          </a:xfrm>
          <a:prstGeom prst="rect">
            <a:avLst/>
          </a:prstGeom>
        </p:spPr>
        <p:txBody>
          <a:bodyPr anchor="b" anchorCtr="0"/>
          <a:lstStyle>
            <a:lvl1pPr marL="0" indent="0" algn="l">
              <a:buNone/>
              <a:defRPr sz="1600" cap="all" baseline="0">
                <a:solidFill>
                  <a:srgbClr val="0950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9D5941BB-70FD-4091-9128-FC1F0CAF31A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607" y="0"/>
            <a:ext cx="4521314" cy="696200"/>
          </a:xfrm>
          <a:prstGeom prst="rect">
            <a:avLst/>
          </a:prstGeom>
        </p:spPr>
      </p:pic>
    </p:spTree>
    <p:extLst>
      <p:ext uri="{BB962C8B-B14F-4D97-AF65-F5344CB8AC3E}">
        <p14:creationId xmlns:p14="http://schemas.microsoft.com/office/powerpoint/2010/main" val="306346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18035" y="2372009"/>
            <a:ext cx="662652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01AD3985-BEF1-41FA-A193-A94C928DDC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003" r="28504"/>
          <a:stretch/>
        </p:blipFill>
        <p:spPr>
          <a:xfrm>
            <a:off x="7745507" y="836147"/>
            <a:ext cx="4446493" cy="6027998"/>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ontent Placeholder 2"/>
          <p:cNvSpPr>
            <a:spLocks noGrp="1"/>
          </p:cNvSpPr>
          <p:nvPr>
            <p:ph idx="15" hasCustomPrompt="1"/>
          </p:nvPr>
        </p:nvSpPr>
        <p:spPr>
          <a:xfrm>
            <a:off x="7886601" y="2405773"/>
            <a:ext cx="4126105" cy="4354672"/>
          </a:xfrm>
          <a:prstGeom prst="rect">
            <a:avLst/>
          </a:prstGeom>
        </p:spPr>
        <p:txBody>
          <a:bodyPr lIns="38396" tIns="19198" rIns="38396" bIns="19198">
            <a:normAutofit/>
          </a:bodyPr>
          <a:lstStyle>
            <a:lvl1pPr marL="0" indent="0">
              <a:lnSpc>
                <a:spcPct val="150000"/>
              </a:lnSpc>
              <a:spcBef>
                <a:spcPts val="0"/>
              </a:spcBef>
              <a:buNone/>
              <a:defRPr sz="2800">
                <a:solidFill>
                  <a:schemeClr val="bg1"/>
                </a:solidFill>
                <a:latin typeface="+mn-lt"/>
              </a:defRPr>
            </a:lvl1pPr>
            <a:lvl2pPr marL="457200" indent="0">
              <a:lnSpc>
                <a:spcPct val="150000"/>
              </a:lnSpc>
              <a:spcBef>
                <a:spcPts val="0"/>
              </a:spcBef>
              <a:buNone/>
              <a:defRPr sz="2800">
                <a:solidFill>
                  <a:schemeClr val="bg1"/>
                </a:solidFill>
                <a:latin typeface="+mn-lt"/>
              </a:defRPr>
            </a:lvl2pPr>
            <a:lvl3pPr marL="914239" indent="0">
              <a:lnSpc>
                <a:spcPct val="150000"/>
              </a:lnSpc>
              <a:spcBef>
                <a:spcPts val="0"/>
              </a:spcBef>
              <a:buNone/>
              <a:defRPr sz="2800">
                <a:solidFill>
                  <a:schemeClr val="bg1"/>
                </a:solidFill>
                <a:latin typeface="+mn-lt"/>
              </a:defRPr>
            </a:lvl3pPr>
            <a:lvl4pPr marL="1371359" indent="0">
              <a:lnSpc>
                <a:spcPct val="150000"/>
              </a:lnSpc>
              <a:spcBef>
                <a:spcPts val="0"/>
              </a:spcBef>
              <a:buNone/>
              <a:defRPr sz="2800">
                <a:solidFill>
                  <a:schemeClr val="bg1"/>
                </a:solidFill>
                <a:latin typeface="+mn-lt"/>
              </a:defRPr>
            </a:lvl4pPr>
            <a:lvl5pPr marL="1828478" indent="0">
              <a:lnSpc>
                <a:spcPct val="150000"/>
              </a:lnSpc>
              <a:spcBef>
                <a:spcPts val="0"/>
              </a:spcBef>
              <a:buNone/>
              <a:defRPr sz="2800">
                <a:solidFill>
                  <a:schemeClr val="bg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6" name="Graphic 15">
            <a:extLst>
              <a:ext uri="{FF2B5EF4-FFF2-40B4-BE49-F238E27FC236}">
                <a16:creationId xmlns:a16="http://schemas.microsoft.com/office/drawing/2014/main" id="{5C0ADE73-7985-4F30-8727-0E802D80A2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7014"/>
            <a:ext cx="4521314" cy="696200"/>
          </a:xfrm>
          <a:prstGeom prst="rect">
            <a:avLst/>
          </a:prstGeom>
        </p:spPr>
      </p:pic>
      <p:sp>
        <p:nvSpPr>
          <p:cNvPr id="14" name="Title 1">
            <a:extLst>
              <a:ext uri="{FF2B5EF4-FFF2-40B4-BE49-F238E27FC236}">
                <a16:creationId xmlns:a16="http://schemas.microsoft.com/office/drawing/2014/main" id="{F9223D29-9C71-4EE6-A41E-3C54DA54529D}"/>
              </a:ext>
            </a:extLst>
          </p:cNvPr>
          <p:cNvSpPr txBox="1">
            <a:spLocks/>
          </p:cNvSpPr>
          <p:nvPr userDrawn="1"/>
        </p:nvSpPr>
        <p:spPr>
          <a:xfrm>
            <a:off x="186515" y="1044575"/>
            <a:ext cx="10972800" cy="1037561"/>
          </a:xfrm>
          <a:prstGeom prst="rect">
            <a:avLst/>
          </a:prstGeom>
        </p:spPr>
        <p:txBody>
          <a:bodyPr lIns="38396" tIns="19198" rIns="38396" bIns="19198" anchor="t">
            <a:noAutofit/>
          </a:bodyPr>
          <a:lstStyle>
            <a:lvl1pPr algn="l" defTabSz="914400" rtl="0" eaLnBrk="1" latinLnBrk="0" hangingPunct="1">
              <a:lnSpc>
                <a:spcPct val="90000"/>
              </a:lnSpc>
              <a:spcBef>
                <a:spcPct val="0"/>
              </a:spcBef>
              <a:buNone/>
              <a:defRPr sz="4400" b="1" kern="1200" baseline="0">
                <a:solidFill>
                  <a:srgbClr val="09503A"/>
                </a:solidFill>
                <a:latin typeface="+mj-lt"/>
                <a:ea typeface="+mj-ea"/>
                <a:cs typeface="+mj-cs"/>
              </a:defRPr>
            </a:lvl1pPr>
          </a:lstStyle>
          <a:p>
            <a:endParaRPr lang="en-US" dirty="0"/>
          </a:p>
        </p:txBody>
      </p:sp>
      <p:sp>
        <p:nvSpPr>
          <p:cNvPr id="17" name="Text Placeholder 4">
            <a:extLst>
              <a:ext uri="{FF2B5EF4-FFF2-40B4-BE49-F238E27FC236}">
                <a16:creationId xmlns:a16="http://schemas.microsoft.com/office/drawing/2014/main" id="{F4D8F09D-1FE2-433E-B936-09B12F15EF61}"/>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dirty="0"/>
              <a:t>Subtitle</a:t>
            </a:r>
          </a:p>
        </p:txBody>
      </p:sp>
      <p:sp>
        <p:nvSpPr>
          <p:cNvPr id="18" name="Title 1">
            <a:extLst>
              <a:ext uri="{FF2B5EF4-FFF2-40B4-BE49-F238E27FC236}">
                <a16:creationId xmlns:a16="http://schemas.microsoft.com/office/drawing/2014/main" id="{0BA265CA-4838-40C1-AC0F-62FE26F4223B}"/>
              </a:ext>
            </a:extLst>
          </p:cNvPr>
          <p:cNvSpPr>
            <a:spLocks noGrp="1"/>
          </p:cNvSpPr>
          <p:nvPr>
            <p:ph type="title" hasCustomPrompt="1"/>
          </p:nvPr>
        </p:nvSpPr>
        <p:spPr>
          <a:xfrm>
            <a:off x="294582" y="1068357"/>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a:t>Title Text</a:t>
            </a:r>
          </a:p>
        </p:txBody>
      </p:sp>
    </p:spTree>
    <p:extLst>
      <p:ext uri="{BB962C8B-B14F-4D97-AF65-F5344CB8AC3E}">
        <p14:creationId xmlns:p14="http://schemas.microsoft.com/office/powerpoint/2010/main" val="8700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3"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10972800"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0"/>
              </a:spcBef>
              <a:defRPr sz="2800">
                <a:latin typeface="+mn-lt"/>
              </a:defRPr>
            </a:lvl2pPr>
            <a:lvl3pPr marL="1371439" indent="-457200">
              <a:lnSpc>
                <a:spcPct val="150000"/>
              </a:lnSpc>
              <a:spcBef>
                <a:spcPts val="0"/>
              </a:spcBef>
              <a:buFont typeface="Arial" panose="020B0604020202020204" pitchFamily="34" charset="0"/>
              <a:buChar char="•"/>
              <a:defRPr sz="2800">
                <a:latin typeface="+mn-lt"/>
              </a:defRPr>
            </a:lvl3pPr>
            <a:lvl4pPr marL="1828559" indent="-457200">
              <a:lnSpc>
                <a:spcPct val="150000"/>
              </a:lnSpc>
              <a:spcBef>
                <a:spcPts val="0"/>
              </a:spcBef>
              <a:buFont typeface="Arial" panose="020B0604020202020204" pitchFamily="34" charset="0"/>
              <a:buChar char="•"/>
              <a:defRPr sz="2800">
                <a:latin typeface="+mn-lt"/>
              </a:defRPr>
            </a:lvl4pPr>
            <a:lvl5pPr marL="2285678" indent="-457200">
              <a:lnSpc>
                <a:spcPct val="150000"/>
              </a:lnSpc>
              <a:spcBef>
                <a:spcPts val="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a:t>Title Text</a:t>
            </a:r>
          </a:p>
        </p:txBody>
      </p:sp>
      <p:sp>
        <p:nvSpPr>
          <p:cNvPr id="14" name="Text Placeholder 4"/>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pic>
        <p:nvPicPr>
          <p:cNvPr id="9" name="Graphic 8">
            <a:extLst>
              <a:ext uri="{FF2B5EF4-FFF2-40B4-BE49-F238E27FC236}">
                <a16:creationId xmlns:a16="http://schemas.microsoft.com/office/drawing/2014/main" id="{C4CB34DE-AF53-45F0-9593-348E9A5E02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Tree>
    <p:extLst>
      <p:ext uri="{BB962C8B-B14F-4D97-AF65-F5344CB8AC3E}">
        <p14:creationId xmlns:p14="http://schemas.microsoft.com/office/powerpoint/2010/main" val="113831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hasCustomPrompt="1"/>
          </p:nvPr>
        </p:nvSpPr>
        <p:spPr>
          <a:xfrm>
            <a:off x="6628371" y="2390115"/>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9FC14139-4B81-4296-BED8-62833F3617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15" name="Text Placeholder 4">
            <a:extLst>
              <a:ext uri="{FF2B5EF4-FFF2-40B4-BE49-F238E27FC236}">
                <a16:creationId xmlns:a16="http://schemas.microsoft.com/office/drawing/2014/main" id="{BD6CBEEA-1362-4DA8-9E56-ECF53F2C98DE}"/>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4" name="Title 1">
            <a:extLst>
              <a:ext uri="{FF2B5EF4-FFF2-40B4-BE49-F238E27FC236}">
                <a16:creationId xmlns:a16="http://schemas.microsoft.com/office/drawing/2014/main" id="{48FC8C53-622E-4475-B564-37416E11DE2A}"/>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68273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9" name="Rectangle 8">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ontent Placeholder 2"/>
          <p:cNvSpPr>
            <a:spLocks noGrp="1"/>
          </p:cNvSpPr>
          <p:nvPr>
            <p:ph idx="1" hasCustomPrompt="1"/>
          </p:nvPr>
        </p:nvSpPr>
        <p:spPr>
          <a:xfrm>
            <a:off x="932328" y="2497873"/>
            <a:ext cx="5427080" cy="4262011"/>
          </a:xfrm>
          <a:prstGeom prst="rect">
            <a:avLst/>
          </a:prstGeom>
        </p:spPr>
        <p:txBody>
          <a:bodyPr lIns="38396" tIns="19198" rIns="38396" bIns="19198">
            <a:normAutofit/>
          </a:bodyPr>
          <a:lstStyle>
            <a:lvl1pPr marL="457200" indent="-457200">
              <a:lnSpc>
                <a:spcPct val="90000"/>
              </a:lnSpc>
              <a:buFont typeface="Arial" panose="020B0604020202020204" pitchFamily="34" charset="0"/>
              <a:buChar char="•"/>
              <a:defRPr sz="2800">
                <a:latin typeface="+mn-lt"/>
              </a:defRPr>
            </a:lvl1pPr>
            <a:lvl2pPr marL="914400" indent="-457200">
              <a:lnSpc>
                <a:spcPct val="150000"/>
              </a:lnSpc>
              <a:spcBef>
                <a:spcPts val="1200"/>
              </a:spcBef>
              <a:buFont typeface="Arial" panose="020B0604020202020204" pitchFamily="34" charset="0"/>
              <a:buChar char="•"/>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
          <p:cNvSpPr>
            <a:spLocks noGrp="1"/>
          </p:cNvSpPr>
          <p:nvPr>
            <p:ph type="pic" sz="quarter" idx="13"/>
          </p:nvPr>
        </p:nvSpPr>
        <p:spPr>
          <a:xfrm>
            <a:off x="6534151" y="916061"/>
            <a:ext cx="5670549" cy="5941940"/>
          </a:xfrm>
          <a:prstGeom prst="rect">
            <a:avLst/>
          </a:prstGeom>
        </p:spPr>
        <p:txBody>
          <a:bodyPr vert="horz"/>
          <a:lstStyle>
            <a:lvl1pPr marL="0" indent="0">
              <a:buNone/>
              <a:defRPr/>
            </a:lvl1pPr>
          </a:lstStyle>
          <a:p>
            <a:endParaRPr lang="en-US"/>
          </a:p>
        </p:txBody>
      </p:sp>
      <p:pic>
        <p:nvPicPr>
          <p:cNvPr id="10" name="Graphic 9">
            <a:extLst>
              <a:ext uri="{FF2B5EF4-FFF2-40B4-BE49-F238E27FC236}">
                <a16:creationId xmlns:a16="http://schemas.microsoft.com/office/drawing/2014/main" id="{111CFF04-26D7-4B8E-A6D3-1F02C64533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0905"/>
            <a:ext cx="4521314" cy="696200"/>
          </a:xfrm>
          <a:prstGeom prst="rect">
            <a:avLst/>
          </a:prstGeom>
        </p:spPr>
      </p:pic>
      <p:sp>
        <p:nvSpPr>
          <p:cNvPr id="14" name="Text Placeholder 4">
            <a:extLst>
              <a:ext uri="{FF2B5EF4-FFF2-40B4-BE49-F238E27FC236}">
                <a16:creationId xmlns:a16="http://schemas.microsoft.com/office/drawing/2014/main" id="{1800EAB4-AAB2-4B15-A1D5-F0346B492361}"/>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6" name="Title 1">
            <a:extLst>
              <a:ext uri="{FF2B5EF4-FFF2-40B4-BE49-F238E27FC236}">
                <a16:creationId xmlns:a16="http://schemas.microsoft.com/office/drawing/2014/main" id="{EC233057-9D15-4F4B-AD41-FE481F530799}"/>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201206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11" name="Rectangle 10">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Graphic 5">
            <a:extLst>
              <a:ext uri="{FF2B5EF4-FFF2-40B4-BE49-F238E27FC236}">
                <a16:creationId xmlns:a16="http://schemas.microsoft.com/office/drawing/2014/main" id="{AABF577A-2A87-4607-AF9B-7736C3551B0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5" name="Text Placeholder 4">
            <a:extLst>
              <a:ext uri="{FF2B5EF4-FFF2-40B4-BE49-F238E27FC236}">
                <a16:creationId xmlns:a16="http://schemas.microsoft.com/office/drawing/2014/main" id="{9636DF2A-F411-4E0B-84BD-BBB959E9A0FE}"/>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8" name="Title 1">
            <a:extLst>
              <a:ext uri="{FF2B5EF4-FFF2-40B4-BE49-F238E27FC236}">
                <a16:creationId xmlns:a16="http://schemas.microsoft.com/office/drawing/2014/main" id="{319D8329-86E1-4AAE-ADB1-BFB01D0E1826}"/>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347540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72009"/>
            <a:ext cx="1097280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439BD9ED-E234-4201-AF4E-11DD1D7AD2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32" y="7014"/>
            <a:ext cx="4521314" cy="696200"/>
          </a:xfrm>
          <a:prstGeom prst="rect">
            <a:avLst/>
          </a:prstGeom>
        </p:spPr>
      </p:pic>
      <p:sp>
        <p:nvSpPr>
          <p:cNvPr id="13" name="Text Placeholder 4">
            <a:extLst>
              <a:ext uri="{FF2B5EF4-FFF2-40B4-BE49-F238E27FC236}">
                <a16:creationId xmlns:a16="http://schemas.microsoft.com/office/drawing/2014/main" id="{B98B2EBC-2675-4102-85A3-E62369208696}"/>
              </a:ext>
            </a:extLst>
          </p:cNvPr>
          <p:cNvSpPr>
            <a:spLocks noGrp="1"/>
          </p:cNvSpPr>
          <p:nvPr>
            <p:ph type="body" sz="quarter" idx="15"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0" name="Title 1">
            <a:extLst>
              <a:ext uri="{FF2B5EF4-FFF2-40B4-BE49-F238E27FC236}">
                <a16:creationId xmlns:a16="http://schemas.microsoft.com/office/drawing/2014/main" id="{389D1C99-0CE0-4192-952E-3AA93B94C584}"/>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408005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78679F93-82CD-4B1E-8C8C-1DF2B6331815}" type="datetimeFigureOut">
              <a:rPr lang="en-US" smtClean="0"/>
              <a:t>8/29/2022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A4DBAD-BC86-41C3-AC38-2BF74EC4460D}" type="slidenum">
              <a:rPr lang="en-US" smtClean="0"/>
              <a:t>‹#›</a:t>
            </a:fld>
            <a:endParaRPr lang="en-US"/>
          </a:p>
        </p:txBody>
      </p:sp>
    </p:spTree>
    <p:extLst>
      <p:ext uri="{BB962C8B-B14F-4D97-AF65-F5344CB8AC3E}">
        <p14:creationId xmlns:p14="http://schemas.microsoft.com/office/powerpoint/2010/main" val="149302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17933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5" r:id="rId3"/>
    <p:sldLayoutId id="2147483866" r:id="rId4"/>
    <p:sldLayoutId id="2147483867" r:id="rId5"/>
    <p:sldLayoutId id="2147483869" r:id="rId6"/>
    <p:sldLayoutId id="2147483870" r:id="rId7"/>
    <p:sldLayoutId id="2147483881" r:id="rId8"/>
    <p:sldLayoutId id="2147483880" r:id="rId9"/>
    <p:sldLayoutId id="2147483883" r:id="rId10"/>
    <p:sldLayoutId id="21474838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F65C-34E4-4B43-B20E-04DA60B97C4E}"/>
              </a:ext>
            </a:extLst>
          </p:cNvPr>
          <p:cNvSpPr>
            <a:spLocks noGrp="1"/>
          </p:cNvSpPr>
          <p:nvPr>
            <p:ph type="ctrTitle"/>
          </p:nvPr>
        </p:nvSpPr>
        <p:spPr>
          <a:xfrm>
            <a:off x="355178" y="1177549"/>
            <a:ext cx="6637293" cy="2387600"/>
          </a:xfrm>
        </p:spPr>
        <p:txBody>
          <a:bodyPr/>
          <a:lstStyle/>
          <a:p>
            <a:r>
              <a:rPr lang="en-US"/>
              <a:t>Definition of Trauma</a:t>
            </a:r>
          </a:p>
        </p:txBody>
      </p:sp>
      <p:sp>
        <p:nvSpPr>
          <p:cNvPr id="3" name="Subtitle 2">
            <a:extLst>
              <a:ext uri="{FF2B5EF4-FFF2-40B4-BE49-F238E27FC236}">
                <a16:creationId xmlns:a16="http://schemas.microsoft.com/office/drawing/2014/main" id="{03D3A1AC-5DEA-4819-AD64-10DBC50E17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859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37E9-7A63-4E49-BC44-6EC315DB8762}"/>
              </a:ext>
            </a:extLst>
          </p:cNvPr>
          <p:cNvSpPr>
            <a:spLocks noGrp="1"/>
          </p:cNvSpPr>
          <p:nvPr>
            <p:ph type="ctrTitle"/>
          </p:nvPr>
        </p:nvSpPr>
        <p:spPr>
          <a:xfrm>
            <a:off x="459443" y="1326908"/>
            <a:ext cx="7198120" cy="2102092"/>
          </a:xfrm>
        </p:spPr>
        <p:txBody>
          <a:bodyPr/>
          <a:lstStyle/>
          <a:p>
            <a:r>
              <a:rPr lang="en-US"/>
              <a:t>What is Trauma?</a:t>
            </a:r>
            <a:br>
              <a:rPr lang="en-US"/>
            </a:br>
            <a:r>
              <a:rPr lang="en-US">
                <a:cs typeface="Calibri Light"/>
              </a:rPr>
              <a:t>The Three E's</a:t>
            </a:r>
          </a:p>
        </p:txBody>
      </p:sp>
      <p:sp>
        <p:nvSpPr>
          <p:cNvPr id="8" name="TextBox 7">
            <a:extLst>
              <a:ext uri="{FF2B5EF4-FFF2-40B4-BE49-F238E27FC236}">
                <a16:creationId xmlns:a16="http://schemas.microsoft.com/office/drawing/2014/main" id="{3DCA5DFB-8F7E-4DFE-88BB-1381D15E2A87}"/>
              </a:ext>
            </a:extLst>
          </p:cNvPr>
          <p:cNvSpPr txBox="1"/>
          <p:nvPr/>
        </p:nvSpPr>
        <p:spPr>
          <a:xfrm>
            <a:off x="4840061" y="52074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185995E7-BA61-4B00-A9E5-DA7266E75195}"/>
              </a:ext>
            </a:extLst>
          </p:cNvPr>
          <p:cNvSpPr txBox="1"/>
          <p:nvPr/>
        </p:nvSpPr>
        <p:spPr>
          <a:xfrm>
            <a:off x="8549244" y="528105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graphicFrame>
        <p:nvGraphicFramePr>
          <p:cNvPr id="3" name="Diagram 3">
            <a:extLst>
              <a:ext uri="{FF2B5EF4-FFF2-40B4-BE49-F238E27FC236}">
                <a16:creationId xmlns:a16="http://schemas.microsoft.com/office/drawing/2014/main" id="{BB85A8B1-5473-4EB2-B732-819089B5E8FB}"/>
              </a:ext>
            </a:extLst>
          </p:cNvPr>
          <p:cNvGraphicFramePr/>
          <p:nvPr>
            <p:extLst>
              <p:ext uri="{D42A27DB-BD31-4B8C-83A1-F6EECF244321}">
                <p14:modId xmlns:p14="http://schemas.microsoft.com/office/powerpoint/2010/main" val="3499856843"/>
              </p:ext>
            </p:extLst>
          </p:nvPr>
        </p:nvGraphicFramePr>
        <p:xfrm>
          <a:off x="1470632" y="2157310"/>
          <a:ext cx="8810623" cy="3419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091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901" y="1103788"/>
            <a:ext cx="7198120" cy="2102092"/>
          </a:xfrm>
        </p:spPr>
        <p:txBody>
          <a:bodyPr>
            <a:normAutofit/>
          </a:bodyPr>
          <a:lstStyle/>
          <a:p>
            <a:r>
              <a:rPr lang="en-US" sz="5400" b="1">
                <a:solidFill>
                  <a:schemeClr val="tx1"/>
                </a:solidFill>
              </a:rPr>
              <a:t>Trauma</a:t>
            </a:r>
            <a:r>
              <a:rPr lang="en-US" sz="4800" b="1">
                <a:solidFill>
                  <a:schemeClr val="tx1"/>
                </a:solidFill>
              </a:rPr>
              <a:t> </a:t>
            </a:r>
          </a:p>
        </p:txBody>
      </p:sp>
      <p:sp>
        <p:nvSpPr>
          <p:cNvPr id="3" name="Content Placeholder 2"/>
          <p:cNvSpPr>
            <a:spLocks noGrp="1"/>
          </p:cNvSpPr>
          <p:nvPr>
            <p:ph type="subTitle" idx="1"/>
          </p:nvPr>
        </p:nvSpPr>
        <p:spPr>
          <a:xfrm>
            <a:off x="1054969" y="2154834"/>
            <a:ext cx="10396267" cy="3158160"/>
          </a:xfrm>
        </p:spPr>
        <p:txBody>
          <a:bodyPr>
            <a:normAutofit fontScale="25000" lnSpcReduction="20000"/>
          </a:bodyPr>
          <a:lstStyle/>
          <a:p>
            <a:pPr marL="0" indent="0">
              <a:lnSpc>
                <a:spcPct val="120000"/>
              </a:lnSpc>
              <a:buNone/>
            </a:pPr>
            <a:r>
              <a:rPr lang="en-US" sz="12800" cap="none" dirty="0"/>
              <a:t>An </a:t>
            </a:r>
            <a:r>
              <a:rPr lang="en-US" sz="12800" u="sng" cap="none" dirty="0">
                <a:solidFill>
                  <a:schemeClr val="tx1"/>
                </a:solidFill>
              </a:rPr>
              <a:t>event, series of events, or circumstances </a:t>
            </a:r>
            <a:r>
              <a:rPr lang="en-US" sz="12800" cap="none" dirty="0"/>
              <a:t>experienced by an individual as </a:t>
            </a:r>
            <a:r>
              <a:rPr lang="en-US" sz="12800" u="sng" cap="none" dirty="0">
                <a:solidFill>
                  <a:schemeClr val="tx1"/>
                </a:solidFill>
              </a:rPr>
              <a:t>physically and emotionally harmful or life-threatening</a:t>
            </a:r>
            <a:r>
              <a:rPr lang="en-US" sz="12800" u="sng" cap="none" dirty="0">
                <a:solidFill>
                  <a:srgbClr val="7030A0"/>
                </a:solidFill>
              </a:rPr>
              <a:t> </a:t>
            </a:r>
            <a:r>
              <a:rPr lang="en-US" sz="12800" cap="none" dirty="0"/>
              <a:t>with lasting </a:t>
            </a:r>
            <a:r>
              <a:rPr lang="en-US" sz="12800" u="sng" cap="none" dirty="0">
                <a:solidFill>
                  <a:schemeClr val="tx1"/>
                </a:solidFill>
              </a:rPr>
              <a:t>adverse effects </a:t>
            </a:r>
            <a:r>
              <a:rPr lang="en-US" sz="12800" cap="none" dirty="0"/>
              <a:t>on the individual's functioning and mental, physical, social, emotional, or spiritual well-being.  </a:t>
            </a:r>
          </a:p>
          <a:p>
            <a:pPr marL="0" indent="0" algn="r">
              <a:buNone/>
            </a:pPr>
            <a:r>
              <a:rPr lang="en-US" sz="5600" dirty="0"/>
              <a:t>(SAMSHA, 2014)</a:t>
            </a:r>
            <a:endParaRPr lang="en-US" sz="3600" dirty="0"/>
          </a:p>
        </p:txBody>
      </p:sp>
    </p:spTree>
    <p:extLst>
      <p:ext uri="{BB962C8B-B14F-4D97-AF65-F5344CB8AC3E}">
        <p14:creationId xmlns:p14="http://schemas.microsoft.com/office/powerpoint/2010/main" val="321399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2752256" y="878124"/>
            <a:ext cx="6741240" cy="5979876"/>
          </a:xfrm>
          <a:prstGeom prst="rect">
            <a:avLst/>
          </a:prstGeom>
        </p:spPr>
      </p:pic>
      <p:sp>
        <p:nvSpPr>
          <p:cNvPr id="20" name="Title 19">
            <a:extLst>
              <a:ext uri="{FF2B5EF4-FFF2-40B4-BE49-F238E27FC236}">
                <a16:creationId xmlns:a16="http://schemas.microsoft.com/office/drawing/2014/main" id="{E430A629-11E0-4924-AF8D-8C3D23D358EB}"/>
              </a:ext>
            </a:extLst>
          </p:cNvPr>
          <p:cNvSpPr>
            <a:spLocks noGrp="1"/>
          </p:cNvSpPr>
          <p:nvPr>
            <p:ph type="title"/>
          </p:nvPr>
        </p:nvSpPr>
        <p:spPr>
          <a:xfrm>
            <a:off x="161322" y="857122"/>
            <a:ext cx="10972800" cy="1037561"/>
          </a:xfrm>
          <a:prstGeom prst="rect">
            <a:avLst/>
          </a:prstGeom>
        </p:spPr>
        <p:txBody>
          <a:bodyPr/>
          <a:lstStyle/>
          <a:p>
            <a:r>
              <a:rPr lang="en-US"/>
              <a:t>Trauma can </a:t>
            </a:r>
            <a:br>
              <a:rPr lang="en-US"/>
            </a:br>
            <a:r>
              <a:rPr lang="en-US"/>
              <a:t>stem from….</a:t>
            </a:r>
          </a:p>
        </p:txBody>
      </p:sp>
      <p:sp>
        <p:nvSpPr>
          <p:cNvPr id="7" name="TextBox 6"/>
          <p:cNvSpPr txBox="1"/>
          <p:nvPr/>
        </p:nvSpPr>
        <p:spPr>
          <a:xfrm>
            <a:off x="5733107" y="1642926"/>
            <a:ext cx="1810693" cy="584775"/>
          </a:xfrm>
          <a:prstGeom prst="rect">
            <a:avLst/>
          </a:prstGeom>
          <a:noFill/>
        </p:spPr>
        <p:txBody>
          <a:bodyPr wrap="square" rtlCol="0">
            <a:spAutoFit/>
          </a:bodyPr>
          <a:lstStyle/>
          <a:p>
            <a:pPr algn="ctr"/>
            <a:r>
              <a:rPr lang="en-US" sz="1600" b="1">
                <a:solidFill>
                  <a:schemeClr val="accent6">
                    <a:lumMod val="75000"/>
                  </a:schemeClr>
                </a:solidFill>
              </a:rPr>
              <a:t>Childhood Abuse and Neglect</a:t>
            </a:r>
          </a:p>
        </p:txBody>
      </p:sp>
      <p:sp>
        <p:nvSpPr>
          <p:cNvPr id="8" name="TextBox 7"/>
          <p:cNvSpPr txBox="1"/>
          <p:nvPr/>
        </p:nvSpPr>
        <p:spPr>
          <a:xfrm>
            <a:off x="6203845" y="2920565"/>
            <a:ext cx="2064190" cy="584775"/>
          </a:xfrm>
          <a:prstGeom prst="rect">
            <a:avLst/>
          </a:prstGeom>
          <a:noFill/>
        </p:spPr>
        <p:txBody>
          <a:bodyPr wrap="square" rtlCol="0">
            <a:spAutoFit/>
          </a:bodyPr>
          <a:lstStyle/>
          <a:p>
            <a:pPr algn="ctr"/>
            <a:r>
              <a:rPr lang="en-US" sz="1600" b="1">
                <a:solidFill>
                  <a:schemeClr val="accent6">
                    <a:lumMod val="75000"/>
                  </a:schemeClr>
                </a:solidFill>
              </a:rPr>
              <a:t>Physical, Emotional and Sexual Abuse</a:t>
            </a:r>
          </a:p>
        </p:txBody>
      </p:sp>
      <p:sp>
        <p:nvSpPr>
          <p:cNvPr id="9" name="TextBox 8"/>
          <p:cNvSpPr txBox="1"/>
          <p:nvPr/>
        </p:nvSpPr>
        <p:spPr>
          <a:xfrm>
            <a:off x="4467885" y="1666921"/>
            <a:ext cx="1149790" cy="584775"/>
          </a:xfrm>
          <a:prstGeom prst="rect">
            <a:avLst/>
          </a:prstGeom>
          <a:noFill/>
        </p:spPr>
        <p:txBody>
          <a:bodyPr wrap="square" rtlCol="0">
            <a:spAutoFit/>
          </a:bodyPr>
          <a:lstStyle/>
          <a:p>
            <a:pPr algn="ctr"/>
            <a:r>
              <a:rPr lang="en-US" sz="1600" b="1">
                <a:solidFill>
                  <a:schemeClr val="accent6">
                    <a:lumMod val="75000"/>
                  </a:schemeClr>
                </a:solidFill>
              </a:rPr>
              <a:t>Grief and Loss</a:t>
            </a:r>
          </a:p>
        </p:txBody>
      </p:sp>
      <p:sp>
        <p:nvSpPr>
          <p:cNvPr id="10" name="TextBox 9"/>
          <p:cNvSpPr txBox="1"/>
          <p:nvPr/>
        </p:nvSpPr>
        <p:spPr>
          <a:xfrm>
            <a:off x="3395049" y="2782065"/>
            <a:ext cx="1457608" cy="830997"/>
          </a:xfrm>
          <a:prstGeom prst="rect">
            <a:avLst/>
          </a:prstGeom>
          <a:noFill/>
        </p:spPr>
        <p:txBody>
          <a:bodyPr wrap="square" rtlCol="0">
            <a:spAutoFit/>
          </a:bodyPr>
          <a:lstStyle/>
          <a:p>
            <a:pPr algn="ctr"/>
            <a:r>
              <a:rPr lang="en-US" sz="1600" b="1">
                <a:solidFill>
                  <a:schemeClr val="accent6">
                    <a:lumMod val="75000"/>
                  </a:schemeClr>
                </a:solidFill>
              </a:rPr>
              <a:t>War &amp; other forms of violence</a:t>
            </a:r>
          </a:p>
        </p:txBody>
      </p:sp>
      <p:sp>
        <p:nvSpPr>
          <p:cNvPr id="11" name="TextBox 10"/>
          <p:cNvSpPr txBox="1"/>
          <p:nvPr/>
        </p:nvSpPr>
        <p:spPr>
          <a:xfrm>
            <a:off x="4968089" y="2275260"/>
            <a:ext cx="1359267" cy="584775"/>
          </a:xfrm>
          <a:prstGeom prst="rect">
            <a:avLst/>
          </a:prstGeom>
          <a:noFill/>
        </p:spPr>
        <p:txBody>
          <a:bodyPr wrap="square" rtlCol="0">
            <a:spAutoFit/>
          </a:bodyPr>
          <a:lstStyle/>
          <a:p>
            <a:pPr algn="ctr"/>
            <a:r>
              <a:rPr lang="en-US" sz="1600" b="1">
                <a:solidFill>
                  <a:schemeClr val="accent6">
                    <a:lumMod val="75000"/>
                  </a:schemeClr>
                </a:solidFill>
              </a:rPr>
              <a:t>Medical Intervention</a:t>
            </a:r>
          </a:p>
        </p:txBody>
      </p:sp>
      <p:sp>
        <p:nvSpPr>
          <p:cNvPr id="12" name="TextBox 11"/>
          <p:cNvSpPr txBox="1"/>
          <p:nvPr/>
        </p:nvSpPr>
        <p:spPr>
          <a:xfrm>
            <a:off x="6638453" y="4542477"/>
            <a:ext cx="2002420" cy="584775"/>
          </a:xfrm>
          <a:prstGeom prst="rect">
            <a:avLst/>
          </a:prstGeom>
          <a:noFill/>
        </p:spPr>
        <p:txBody>
          <a:bodyPr wrap="square" rtlCol="0">
            <a:spAutoFit/>
          </a:bodyPr>
          <a:lstStyle/>
          <a:p>
            <a:pPr algn="ctr"/>
            <a:r>
              <a:rPr lang="en-US" sz="1600" b="1">
                <a:solidFill>
                  <a:schemeClr val="accent6">
                    <a:lumMod val="75000"/>
                  </a:schemeClr>
                </a:solidFill>
              </a:rPr>
              <a:t>Witnessing acts of Violence</a:t>
            </a:r>
          </a:p>
        </p:txBody>
      </p:sp>
      <p:sp>
        <p:nvSpPr>
          <p:cNvPr id="13" name="TextBox 12"/>
          <p:cNvSpPr txBox="1"/>
          <p:nvPr/>
        </p:nvSpPr>
        <p:spPr>
          <a:xfrm>
            <a:off x="7442930" y="3828875"/>
            <a:ext cx="2141317" cy="584775"/>
          </a:xfrm>
          <a:prstGeom prst="rect">
            <a:avLst/>
          </a:prstGeom>
          <a:noFill/>
        </p:spPr>
        <p:txBody>
          <a:bodyPr wrap="square" rtlCol="0">
            <a:spAutoFit/>
          </a:bodyPr>
          <a:lstStyle/>
          <a:p>
            <a:pPr algn="ctr"/>
            <a:r>
              <a:rPr lang="en-US" sz="1600" b="1">
                <a:solidFill>
                  <a:schemeClr val="accent6">
                    <a:lumMod val="75000"/>
                  </a:schemeClr>
                </a:solidFill>
              </a:rPr>
              <a:t>Accidents &amp; </a:t>
            </a:r>
          </a:p>
          <a:p>
            <a:pPr algn="ctr"/>
            <a:r>
              <a:rPr lang="en-US" sz="1600" b="1">
                <a:solidFill>
                  <a:schemeClr val="accent6">
                    <a:lumMod val="75000"/>
                  </a:schemeClr>
                </a:solidFill>
              </a:rPr>
              <a:t>Natural Disaster</a:t>
            </a:r>
          </a:p>
        </p:txBody>
      </p:sp>
      <p:sp>
        <p:nvSpPr>
          <p:cNvPr id="14" name="TextBox 13"/>
          <p:cNvSpPr txBox="1"/>
          <p:nvPr/>
        </p:nvSpPr>
        <p:spPr>
          <a:xfrm>
            <a:off x="3715502" y="4427095"/>
            <a:ext cx="2176986" cy="830997"/>
          </a:xfrm>
          <a:prstGeom prst="rect">
            <a:avLst/>
          </a:prstGeom>
          <a:noFill/>
        </p:spPr>
        <p:txBody>
          <a:bodyPr wrap="square" rtlCol="0">
            <a:spAutoFit/>
          </a:bodyPr>
          <a:lstStyle/>
          <a:p>
            <a:r>
              <a:rPr lang="en-US" sz="1600" b="1">
                <a:solidFill>
                  <a:schemeClr val="accent6">
                    <a:lumMod val="75000"/>
                  </a:schemeClr>
                </a:solidFill>
              </a:rPr>
              <a:t>Cultural, </a:t>
            </a:r>
          </a:p>
          <a:p>
            <a:pPr algn="ctr"/>
            <a:r>
              <a:rPr lang="en-US" sz="1600" b="1">
                <a:solidFill>
                  <a:schemeClr val="accent6">
                    <a:lumMod val="75000"/>
                  </a:schemeClr>
                </a:solidFill>
              </a:rPr>
              <a:t>intergenerational &amp;      	historical </a:t>
            </a:r>
          </a:p>
        </p:txBody>
      </p:sp>
      <p:sp>
        <p:nvSpPr>
          <p:cNvPr id="15" name="Rectangle 14"/>
          <p:cNvSpPr/>
          <p:nvPr/>
        </p:nvSpPr>
        <p:spPr>
          <a:xfrm rot="16200000">
            <a:off x="5355944" y="5654084"/>
            <a:ext cx="1807711" cy="523220"/>
          </a:xfrm>
          <a:prstGeom prst="rect">
            <a:avLst/>
          </a:prstGeom>
          <a:noFill/>
        </p:spPr>
        <p:txBody>
          <a:bodyPr wrap="square" lIns="91440" tIns="45720" rIns="91440" bIns="45720">
            <a:spAutoFit/>
          </a:bodyPr>
          <a:lstStyle/>
          <a:p>
            <a:pPr algn="ctr"/>
            <a:r>
              <a:rPr lang="en-US" sz="2800" b="0" cap="none" spc="0">
                <a:ln w="0"/>
                <a:solidFill>
                  <a:schemeClr val="accent4">
                    <a:lumMod val="50000"/>
                  </a:schemeClr>
                </a:solidFill>
                <a:effectLst>
                  <a:outerShdw blurRad="38100" dist="19050" dir="2700000" algn="tl" rotWithShape="0">
                    <a:schemeClr val="dk1">
                      <a:alpha val="40000"/>
                    </a:schemeClr>
                  </a:outerShdw>
                </a:effectLst>
              </a:rPr>
              <a:t>TRAUMA</a:t>
            </a:r>
          </a:p>
        </p:txBody>
      </p:sp>
      <p:sp>
        <p:nvSpPr>
          <p:cNvPr id="17" name="TextBox 16"/>
          <p:cNvSpPr txBox="1"/>
          <p:nvPr/>
        </p:nvSpPr>
        <p:spPr>
          <a:xfrm>
            <a:off x="9954228" y="5868365"/>
            <a:ext cx="2130202" cy="369332"/>
          </a:xfrm>
          <a:prstGeom prst="rect">
            <a:avLst/>
          </a:prstGeom>
          <a:noFill/>
        </p:spPr>
        <p:txBody>
          <a:bodyPr wrap="square" rtlCol="0">
            <a:spAutoFit/>
          </a:bodyPr>
          <a:lstStyle/>
          <a:p>
            <a:r>
              <a:rPr lang="en-US" dirty="0"/>
              <a:t>(SAMSHA, 2014)</a:t>
            </a:r>
          </a:p>
        </p:txBody>
      </p:sp>
    </p:spTree>
    <p:extLst>
      <p:ext uri="{BB962C8B-B14F-4D97-AF65-F5344CB8AC3E}">
        <p14:creationId xmlns:p14="http://schemas.microsoft.com/office/powerpoint/2010/main" val="82958049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marL="457200" indent="-457200" algn="l">
          <a:buFont typeface="Arial" panose="020B0604020202020204" pitchFamily="34" charset="0"/>
          <a:buChar char="•"/>
          <a:defRPr sz="2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BFD80C8EB4A049883C815D59344A4C" ma:contentTypeVersion="11" ma:contentTypeDescription="Create a new document." ma:contentTypeScope="" ma:versionID="8954760837c3f6d1d604e5413cd5b26d">
  <xsd:schema xmlns:xsd="http://www.w3.org/2001/XMLSchema" xmlns:xs="http://www.w3.org/2001/XMLSchema" xmlns:p="http://schemas.microsoft.com/office/2006/metadata/properties" xmlns:ns2="6ad02b95-fff2-4d68-93e5-21c79b092f05" xmlns:ns3="919a60d5-ddfe-4a22-a133-b2b51899993c" targetNamespace="http://schemas.microsoft.com/office/2006/metadata/properties" ma:root="true" ma:fieldsID="1e395ce114746df508bee3624c6be643" ns2:_="" ns3:_="">
    <xsd:import namespace="6ad02b95-fff2-4d68-93e5-21c79b092f05"/>
    <xsd:import namespace="919a60d5-ddfe-4a22-a133-b2b5189999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02b95-fff2-4d68-93e5-21c79b092f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9a60d5-ddfe-4a22-a133-b2b51899993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AA20E2-1BEB-42A5-A73C-1CF21E3D1A68}">
  <ds:schemaRefs>
    <ds:schemaRef ds:uri="http://schemas.microsoft.com/office/2006/metadata/properties"/>
    <ds:schemaRef ds:uri="http://www.w3.org/XML/1998/namespace"/>
    <ds:schemaRef ds:uri="http://schemas.microsoft.com/office/2006/documentManagement/types"/>
    <ds:schemaRef ds:uri="6ad02b95-fff2-4d68-93e5-21c79b092f05"/>
    <ds:schemaRef ds:uri="http://purl.org/dc/dcmitype/"/>
    <ds:schemaRef ds:uri="http://purl.org/dc/elements/1.1/"/>
    <ds:schemaRef ds:uri="919a60d5-ddfe-4a22-a133-b2b51899993c"/>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4051847-70A9-4BA6-9140-ABC029473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02b95-fff2-4d68-93e5-21c79b092f05"/>
    <ds:schemaRef ds:uri="919a60d5-ddfe-4a22-a133-b2b518999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FD36C8-96D2-4EAA-95D6-BDCFB5C01A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7221</TotalTime>
  <Words>1041</Words>
  <Application>Microsoft Office PowerPoint</Application>
  <PresentationFormat>Widescreen</PresentationFormat>
  <Paragraphs>82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Arial,Sans-Serif</vt:lpstr>
      <vt:lpstr>Calibri</vt:lpstr>
      <vt:lpstr>Calibri Light</vt:lpstr>
      <vt:lpstr>1_Office Theme</vt:lpstr>
      <vt:lpstr>Definition of Trauma</vt:lpstr>
      <vt:lpstr>What is Trauma? The Three E's</vt:lpstr>
      <vt:lpstr>Trauma </vt:lpstr>
      <vt:lpstr>Trauma can  stem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TSTN Slide Deck </dc:title>
  <dc:creator>Cheryl Williams-Hecksel</dc:creator>
  <cp:lastModifiedBy>Bailey J. Akers</cp:lastModifiedBy>
  <cp:revision>451</cp:revision>
  <dcterms:created xsi:type="dcterms:W3CDTF">2021-02-25T17:25:49Z</dcterms:created>
  <dcterms:modified xsi:type="dcterms:W3CDTF">2022-08-29T17:08:35Z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0x010100ABBFD80C8EB4A049883C815D59344A4C</vt:lpwstr>
  </property>
  <property fmtid="{D5CDD505-2E9C-101B-9397-08002B2CF9AE}" pid="3" name="ComplianceAssetId">
    <vt:lpwstr/>
  </property>
  <property fmtid="{D5CDD505-2E9C-101B-9397-08002B2CF9AE}" pid="4" name="_ExtendedDescription">
    <vt:lpwstr/>
  </property>
</Properties>
</file>